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5" r:id="rId1"/>
  </p:sldMasterIdLst>
  <p:notesMasterIdLst>
    <p:notesMasterId r:id="rId29"/>
  </p:notesMasterIdLst>
  <p:sldIdLst>
    <p:sldId id="1217" r:id="rId2"/>
    <p:sldId id="1218" r:id="rId3"/>
    <p:sldId id="1181" r:id="rId4"/>
    <p:sldId id="1168" r:id="rId5"/>
    <p:sldId id="1169" r:id="rId6"/>
    <p:sldId id="1170" r:id="rId7"/>
    <p:sldId id="1209" r:id="rId8"/>
    <p:sldId id="1210" r:id="rId9"/>
    <p:sldId id="1201" r:id="rId10"/>
    <p:sldId id="1202" r:id="rId11"/>
    <p:sldId id="1204" r:id="rId12"/>
    <p:sldId id="1205" r:id="rId13"/>
    <p:sldId id="1203" r:id="rId14"/>
    <p:sldId id="1206" r:id="rId15"/>
    <p:sldId id="1208" r:id="rId16"/>
    <p:sldId id="1207" r:id="rId17"/>
    <p:sldId id="1211" r:id="rId18"/>
    <p:sldId id="1212" r:id="rId19"/>
    <p:sldId id="1213" r:id="rId20"/>
    <p:sldId id="1215" r:id="rId21"/>
    <p:sldId id="1214" r:id="rId22"/>
    <p:sldId id="1179" r:id="rId23"/>
    <p:sldId id="1114" r:id="rId24"/>
    <p:sldId id="1219" r:id="rId25"/>
    <p:sldId id="1220" r:id="rId26"/>
    <p:sldId id="1221" r:id="rId27"/>
    <p:sldId id="1222" r:id="rId2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76"/>
    <a:srgbClr val="91FFAA"/>
    <a:srgbClr val="DFBF00"/>
    <a:srgbClr val="18DFFF"/>
    <a:srgbClr val="059033"/>
    <a:srgbClr val="65FF92"/>
    <a:srgbClr val="5DF785"/>
    <a:srgbClr val="31BA49"/>
    <a:srgbClr val="001400"/>
    <a:srgbClr val="001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82"/>
    <p:restoredTop sz="91950" autoAdjust="0"/>
  </p:normalViewPr>
  <p:slideViewPr>
    <p:cSldViewPr>
      <p:cViewPr varScale="1">
        <p:scale>
          <a:sx n="108" d="100"/>
          <a:sy n="108" d="100"/>
        </p:scale>
        <p:origin x="1760" y="184"/>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notesViewPr>
    <p:cSldViewPr>
      <p:cViewPr varScale="1">
        <p:scale>
          <a:sx n="47" d="100"/>
          <a:sy n="47" d="100"/>
        </p:scale>
        <p:origin x="2784"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itchFamily="1" charset="0"/>
                <a:ea typeface="+mn-ea"/>
                <a:cs typeface="+mn-cs"/>
              </a:defRPr>
            </a:lvl1pPr>
          </a:lstStyle>
          <a:p>
            <a:pPr>
              <a:defRPr/>
            </a:pPr>
            <a:endParaRPr lang="en-US"/>
          </a:p>
        </p:txBody>
      </p:sp>
      <p:sp>
        <p:nvSpPr>
          <p:cNvPr id="1126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1" charset="0"/>
                <a:ea typeface="+mn-ea"/>
                <a:cs typeface="+mn-cs"/>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27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8377B5C4-937A-4282-A035-E716F6698925}" type="slidenum">
              <a:rPr lang="en-US" altLang="en-US"/>
              <a:pPr>
                <a:defRPr/>
              </a:pPr>
              <a:t>‹#›</a:t>
            </a:fld>
            <a:endParaRPr lang="en-US" altLang="en-US"/>
          </a:p>
        </p:txBody>
      </p:sp>
      <p:sp>
        <p:nvSpPr>
          <p:cNvPr id="3" name="Footer Placeholder 2"/>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smtClean="0"/>
            </a:lvl1pPr>
          </a:lstStyle>
          <a:p>
            <a:pPr>
              <a:defRPr/>
            </a:pPr>
            <a:endParaRPr lang="en-US"/>
          </a:p>
        </p:txBody>
      </p:sp>
      <p:sp>
        <p:nvSpPr>
          <p:cNvPr id="4" name="Notes Placeholder 3"/>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568092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ＭＳ Ｐゴシック" pitchFamily="1" charset="-128"/>
      </a:defRPr>
    </a:lvl1pPr>
    <a:lvl2pPr marL="457200" algn="l"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a:ln/>
        </p:spPr>
      </p:sp>
      <p:sp>
        <p:nvSpPr>
          <p:cNvPr id="6147" name="Notes Placeholder 2"/>
          <p:cNvSpPr>
            <a:spLocks noGrp="1"/>
          </p:cNvSpPr>
          <p:nvPr>
            <p:ph type="body" idx="1"/>
          </p:nvPr>
        </p:nvSpPr>
        <p:spPr bwMode="auto">
          <a:xfrm>
            <a:off x="685800" y="4343400"/>
            <a:ext cx="54864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latin typeface="Arial" panose="020B0604020202020204" pitchFamily="34" charset="0"/>
              <a:ea typeface="ＭＳ Ｐゴシック" panose="020B0600070205080204" pitchFamily="34" charset="-128"/>
            </a:endParaRPr>
          </a:p>
        </p:txBody>
      </p:sp>
      <p:sp>
        <p:nvSpPr>
          <p:cNvPr id="61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B70C43D0-D414-42DE-8AB9-ED173A3698A8}" type="slidenum">
              <a:rPr lang="en-US" altLang="en-US" smtClean="0"/>
              <a:pPr>
                <a:spcBef>
                  <a:spcPct val="0"/>
                </a:spcBef>
              </a:pPr>
              <a:t>1</a:t>
            </a:fld>
            <a:endParaRPr lang="en-US" altLang="en-US"/>
          </a:p>
        </p:txBody>
      </p:sp>
    </p:spTree>
    <p:extLst>
      <p:ext uri="{BB962C8B-B14F-4D97-AF65-F5344CB8AC3E}">
        <p14:creationId xmlns:p14="http://schemas.microsoft.com/office/powerpoint/2010/main" val="1568891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77B5C4-937A-4282-A035-E716F6698925}" type="slidenum">
              <a:rPr lang="en-US" altLang="en-US" smtClean="0"/>
              <a:pPr>
                <a:defRPr/>
              </a:pPr>
              <a:t>22</a:t>
            </a:fld>
            <a:endParaRPr lang="en-US" altLang="en-US"/>
          </a:p>
        </p:txBody>
      </p:sp>
    </p:spTree>
    <p:extLst>
      <p:ext uri="{BB962C8B-B14F-4D97-AF65-F5344CB8AC3E}">
        <p14:creationId xmlns:p14="http://schemas.microsoft.com/office/powerpoint/2010/main" val="952952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481" name="Rectangle 25"/>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9482" name="Rectangle 26"/>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27"/>
          <p:cNvSpPr>
            <a:spLocks noGrp="1" noChangeArrowheads="1"/>
          </p:cNvSpPr>
          <p:nvPr>
            <p:ph type="dt" sz="half" idx="10"/>
          </p:nvPr>
        </p:nvSpPr>
        <p:spPr/>
        <p:txBody>
          <a:bodyPr/>
          <a:lstStyle>
            <a:lvl1pPr>
              <a:defRPr b="0"/>
            </a:lvl1pPr>
          </a:lstStyle>
          <a:p>
            <a:pPr>
              <a:defRPr/>
            </a:pPr>
            <a:endParaRPr lang="en-US"/>
          </a:p>
        </p:txBody>
      </p:sp>
      <p:sp>
        <p:nvSpPr>
          <p:cNvPr id="5" name="Rectangle 28"/>
          <p:cNvSpPr>
            <a:spLocks noGrp="1" noChangeArrowheads="1"/>
          </p:cNvSpPr>
          <p:nvPr>
            <p:ph type="ftr" sz="quarter" idx="11"/>
          </p:nvPr>
        </p:nvSpPr>
        <p:spPr/>
        <p:txBody>
          <a:bodyPr/>
          <a:lstStyle>
            <a:lvl1pPr>
              <a:defRPr b="0"/>
            </a:lvl1pPr>
          </a:lstStyle>
          <a:p>
            <a:pPr>
              <a:defRPr/>
            </a:pPr>
            <a:endParaRPr lang="en-US"/>
          </a:p>
        </p:txBody>
      </p:sp>
      <p:sp>
        <p:nvSpPr>
          <p:cNvPr id="6" name="Rectangle 29"/>
          <p:cNvSpPr>
            <a:spLocks noGrp="1" noChangeArrowheads="1"/>
          </p:cNvSpPr>
          <p:nvPr>
            <p:ph type="sldNum" sz="quarter" idx="12"/>
          </p:nvPr>
        </p:nvSpPr>
        <p:spPr/>
        <p:txBody>
          <a:bodyPr/>
          <a:lstStyle>
            <a:lvl1pPr>
              <a:defRPr b="0" smtClean="0"/>
            </a:lvl1pPr>
          </a:lstStyle>
          <a:p>
            <a:pPr>
              <a:defRPr/>
            </a:pPr>
            <a:fld id="{EA3CD0F5-A51B-41A4-A51B-168D71D8DCEF}" type="slidenum">
              <a:rPr lang="en-US" altLang="en-US"/>
              <a:pPr>
                <a:defRPr/>
              </a:pPr>
              <a:t>‹#›</a:t>
            </a:fld>
            <a:endParaRPr lang="en-US" altLang="en-US"/>
          </a:p>
        </p:txBody>
      </p:sp>
    </p:spTree>
    <p:extLst>
      <p:ext uri="{BB962C8B-B14F-4D97-AF65-F5344CB8AC3E}">
        <p14:creationId xmlns:p14="http://schemas.microsoft.com/office/powerpoint/2010/main" val="3886983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dt" sz="half" idx="10"/>
          </p:nvPr>
        </p:nvSpPr>
        <p:spPr>
          <a:ln/>
        </p:spPr>
        <p:txBody>
          <a:bodyPr/>
          <a:lstStyle>
            <a:lvl1pPr>
              <a:defRPr/>
            </a:lvl1pPr>
          </a:lstStyle>
          <a:p>
            <a:pPr>
              <a:defRPr/>
            </a:pPr>
            <a:endParaRPr lang="en-US"/>
          </a:p>
        </p:txBody>
      </p:sp>
      <p:sp>
        <p:nvSpPr>
          <p:cNvPr id="5" name="Rectangle 24"/>
          <p:cNvSpPr>
            <a:spLocks noGrp="1" noChangeArrowheads="1"/>
          </p:cNvSpPr>
          <p:nvPr>
            <p:ph type="ftr" sz="quarter" idx="11"/>
          </p:nvPr>
        </p:nvSpPr>
        <p:spPr>
          <a:ln/>
        </p:spPr>
        <p:txBody>
          <a:bodyPr/>
          <a:lstStyle>
            <a:lvl1pPr>
              <a:defRPr/>
            </a:lvl1pPr>
          </a:lstStyle>
          <a:p>
            <a:pPr>
              <a:defRPr/>
            </a:pPr>
            <a:endParaRPr lang="en-US"/>
          </a:p>
        </p:txBody>
      </p:sp>
      <p:sp>
        <p:nvSpPr>
          <p:cNvPr id="6" name="Rectangle 25"/>
          <p:cNvSpPr>
            <a:spLocks noGrp="1" noChangeArrowheads="1"/>
          </p:cNvSpPr>
          <p:nvPr>
            <p:ph type="sldNum" sz="quarter" idx="12"/>
          </p:nvPr>
        </p:nvSpPr>
        <p:spPr>
          <a:ln/>
        </p:spPr>
        <p:txBody>
          <a:bodyPr/>
          <a:lstStyle>
            <a:lvl1pPr>
              <a:defRPr/>
            </a:lvl1pPr>
          </a:lstStyle>
          <a:p>
            <a:pPr>
              <a:defRPr/>
            </a:pPr>
            <a:fld id="{218EA221-9C14-425C-BCD4-054FFD77BCC4}" type="slidenum">
              <a:rPr lang="en-US" altLang="en-US"/>
              <a:pPr>
                <a:defRPr/>
              </a:pPr>
              <a:t>‹#›</a:t>
            </a:fld>
            <a:endParaRPr lang="en-US" altLang="en-US"/>
          </a:p>
        </p:txBody>
      </p:sp>
    </p:spTree>
    <p:extLst>
      <p:ext uri="{BB962C8B-B14F-4D97-AF65-F5344CB8AC3E}">
        <p14:creationId xmlns:p14="http://schemas.microsoft.com/office/powerpoint/2010/main" val="259460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3"/>
          <p:cNvSpPr>
            <a:spLocks noGrp="1" noChangeArrowheads="1"/>
          </p:cNvSpPr>
          <p:nvPr>
            <p:ph type="dt" sz="half" idx="10"/>
          </p:nvPr>
        </p:nvSpPr>
        <p:spPr>
          <a:ln/>
        </p:spPr>
        <p:txBody>
          <a:bodyPr/>
          <a:lstStyle>
            <a:lvl1pPr>
              <a:defRPr/>
            </a:lvl1pPr>
          </a:lstStyle>
          <a:p>
            <a:pPr>
              <a:defRPr/>
            </a:pPr>
            <a:endParaRPr lang="en-US"/>
          </a:p>
        </p:txBody>
      </p:sp>
      <p:sp>
        <p:nvSpPr>
          <p:cNvPr id="5" name="Rectangle 24"/>
          <p:cNvSpPr>
            <a:spLocks noGrp="1" noChangeArrowheads="1"/>
          </p:cNvSpPr>
          <p:nvPr>
            <p:ph type="ftr" sz="quarter" idx="11"/>
          </p:nvPr>
        </p:nvSpPr>
        <p:spPr>
          <a:ln/>
        </p:spPr>
        <p:txBody>
          <a:bodyPr/>
          <a:lstStyle>
            <a:lvl1pPr>
              <a:defRPr/>
            </a:lvl1pPr>
          </a:lstStyle>
          <a:p>
            <a:pPr>
              <a:defRPr/>
            </a:pPr>
            <a:endParaRPr lang="en-US"/>
          </a:p>
        </p:txBody>
      </p:sp>
      <p:sp>
        <p:nvSpPr>
          <p:cNvPr id="6" name="Rectangle 25"/>
          <p:cNvSpPr>
            <a:spLocks noGrp="1" noChangeArrowheads="1"/>
          </p:cNvSpPr>
          <p:nvPr>
            <p:ph type="sldNum" sz="quarter" idx="12"/>
          </p:nvPr>
        </p:nvSpPr>
        <p:spPr>
          <a:ln/>
        </p:spPr>
        <p:txBody>
          <a:bodyPr/>
          <a:lstStyle>
            <a:lvl1pPr>
              <a:defRPr/>
            </a:lvl1pPr>
          </a:lstStyle>
          <a:p>
            <a:pPr>
              <a:defRPr/>
            </a:pPr>
            <a:fld id="{D24EB3E8-EB7C-4C9B-BCE7-3CA8875138A1}" type="slidenum">
              <a:rPr lang="en-US" altLang="en-US"/>
              <a:pPr>
                <a:defRPr/>
              </a:pPr>
              <a:t>‹#›</a:t>
            </a:fld>
            <a:endParaRPr lang="en-US" altLang="en-US"/>
          </a:p>
        </p:txBody>
      </p:sp>
    </p:spTree>
    <p:extLst>
      <p:ext uri="{BB962C8B-B14F-4D97-AF65-F5344CB8AC3E}">
        <p14:creationId xmlns:p14="http://schemas.microsoft.com/office/powerpoint/2010/main" val="62401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rotWithShape="0">
          <a:gsLst>
            <a:gs pos="0">
              <a:srgbClr val="000A00"/>
            </a:gs>
            <a:gs pos="50000">
              <a:srgbClr val="002800"/>
            </a:gs>
            <a:gs pos="100000">
              <a:srgbClr val="000A00"/>
            </a:gs>
          </a:gsLst>
          <a:lin ang="5400000" scaled="1"/>
        </a:gradFill>
        <a:effectLst/>
      </p:bgPr>
    </p:bg>
    <p:spTree>
      <p:nvGrpSpPr>
        <p:cNvPr id="1" name=""/>
        <p:cNvGrpSpPr/>
        <p:nvPr/>
      </p:nvGrpSpPr>
      <p:grpSpPr>
        <a:xfrm>
          <a:off x="0" y="0"/>
          <a:ext cx="0" cy="0"/>
          <a:chOff x="0" y="0"/>
          <a:chExt cx="0" cy="0"/>
        </a:xfrm>
      </p:grpSpPr>
      <p:sp>
        <p:nvSpPr>
          <p:cNvPr id="4" name="Footer Placeholder 4"/>
          <p:cNvSpPr txBox="1">
            <a:spLocks/>
          </p:cNvSpPr>
          <p:nvPr userDrawn="1"/>
        </p:nvSpPr>
        <p:spPr bwMode="auto">
          <a:xfrm>
            <a:off x="0" y="6477000"/>
            <a:ext cx="9144000" cy="381000"/>
          </a:xfrm>
          <a:prstGeom prst="rect">
            <a:avLst/>
          </a:prstGeom>
          <a:noFill/>
          <a:ln w="9525">
            <a:noFill/>
            <a:miter lim="800000"/>
            <a:headEnd/>
            <a:tailEnd/>
          </a:ln>
          <a:effec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defRPr/>
            </a:pPr>
            <a:r>
              <a:rPr lang="en-US" altLang="en-US" sz="1400" b="1" dirty="0">
                <a:latin typeface="Times New Roman" panose="02020603050405020304" pitchFamily="18" charset="0"/>
              </a:rPr>
              <a:t>Rodney Nielsen,  Human Intelligence &amp; Language Technologies Lab</a:t>
            </a: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627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3"/>
          <p:cNvSpPr>
            <a:spLocks noGrp="1" noChangeArrowheads="1"/>
          </p:cNvSpPr>
          <p:nvPr>
            <p:ph type="dt" sz="half" idx="10"/>
          </p:nvPr>
        </p:nvSpPr>
        <p:spPr>
          <a:ln/>
        </p:spPr>
        <p:txBody>
          <a:bodyPr/>
          <a:lstStyle>
            <a:lvl1pPr>
              <a:defRPr/>
            </a:lvl1pPr>
          </a:lstStyle>
          <a:p>
            <a:pPr>
              <a:defRPr/>
            </a:pPr>
            <a:endParaRPr lang="en-US"/>
          </a:p>
        </p:txBody>
      </p:sp>
      <p:sp>
        <p:nvSpPr>
          <p:cNvPr id="5" name="Rectangle 24"/>
          <p:cNvSpPr>
            <a:spLocks noGrp="1" noChangeArrowheads="1"/>
          </p:cNvSpPr>
          <p:nvPr>
            <p:ph type="ftr" sz="quarter" idx="11"/>
          </p:nvPr>
        </p:nvSpPr>
        <p:spPr>
          <a:ln/>
        </p:spPr>
        <p:txBody>
          <a:bodyPr/>
          <a:lstStyle>
            <a:lvl1pPr>
              <a:defRPr/>
            </a:lvl1pPr>
          </a:lstStyle>
          <a:p>
            <a:pPr>
              <a:defRPr/>
            </a:pPr>
            <a:endParaRPr lang="en-US"/>
          </a:p>
        </p:txBody>
      </p:sp>
      <p:sp>
        <p:nvSpPr>
          <p:cNvPr id="6" name="Rectangle 25"/>
          <p:cNvSpPr>
            <a:spLocks noGrp="1" noChangeArrowheads="1"/>
          </p:cNvSpPr>
          <p:nvPr>
            <p:ph type="sldNum" sz="quarter" idx="12"/>
          </p:nvPr>
        </p:nvSpPr>
        <p:spPr>
          <a:ln/>
        </p:spPr>
        <p:txBody>
          <a:bodyPr/>
          <a:lstStyle>
            <a:lvl1pPr>
              <a:defRPr/>
            </a:lvl1pPr>
          </a:lstStyle>
          <a:p>
            <a:pPr>
              <a:defRPr/>
            </a:pPr>
            <a:fld id="{B8DD83E9-C4D3-4EB0-808D-EF77A6B3848F}" type="slidenum">
              <a:rPr lang="en-US" altLang="en-US"/>
              <a:pPr>
                <a:defRPr/>
              </a:pPr>
              <a:t>‹#›</a:t>
            </a:fld>
            <a:endParaRPr lang="en-US" altLang="en-US"/>
          </a:p>
        </p:txBody>
      </p:sp>
    </p:spTree>
    <p:extLst>
      <p:ext uri="{BB962C8B-B14F-4D97-AF65-F5344CB8AC3E}">
        <p14:creationId xmlns:p14="http://schemas.microsoft.com/office/powerpoint/2010/main" val="1676824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p>
        </p:txBody>
      </p:sp>
      <p:sp>
        <p:nvSpPr>
          <p:cNvPr id="6" name="Rectangle 24"/>
          <p:cNvSpPr>
            <a:spLocks noGrp="1" noChangeArrowheads="1"/>
          </p:cNvSpPr>
          <p:nvPr>
            <p:ph type="ftr" sz="quarter" idx="11"/>
          </p:nvPr>
        </p:nvSpPr>
        <p:spPr>
          <a:ln/>
        </p:spPr>
        <p:txBody>
          <a:bodyPr/>
          <a:lstStyle>
            <a:lvl1pPr>
              <a:defRPr/>
            </a:lvl1pPr>
          </a:lstStyle>
          <a:p>
            <a:pPr>
              <a:defRPr/>
            </a:pPr>
            <a:endParaRPr lang="en-US"/>
          </a:p>
        </p:txBody>
      </p:sp>
      <p:sp>
        <p:nvSpPr>
          <p:cNvPr id="7" name="Rectangle 25"/>
          <p:cNvSpPr>
            <a:spLocks noGrp="1" noChangeArrowheads="1"/>
          </p:cNvSpPr>
          <p:nvPr>
            <p:ph type="sldNum" sz="quarter" idx="12"/>
          </p:nvPr>
        </p:nvSpPr>
        <p:spPr>
          <a:ln/>
        </p:spPr>
        <p:txBody>
          <a:bodyPr/>
          <a:lstStyle>
            <a:lvl1pPr>
              <a:defRPr/>
            </a:lvl1pPr>
          </a:lstStyle>
          <a:p>
            <a:pPr>
              <a:defRPr/>
            </a:pPr>
            <a:fld id="{A72CEF26-BF96-4D36-A801-3C5F62E36A53}" type="slidenum">
              <a:rPr lang="en-US" altLang="en-US"/>
              <a:pPr>
                <a:defRPr/>
              </a:pPr>
              <a:t>‹#›</a:t>
            </a:fld>
            <a:endParaRPr lang="en-US" altLang="en-US"/>
          </a:p>
        </p:txBody>
      </p:sp>
    </p:spTree>
    <p:extLst>
      <p:ext uri="{BB962C8B-B14F-4D97-AF65-F5344CB8AC3E}">
        <p14:creationId xmlns:p14="http://schemas.microsoft.com/office/powerpoint/2010/main" val="4098221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3"/>
          <p:cNvSpPr>
            <a:spLocks noGrp="1" noChangeArrowheads="1"/>
          </p:cNvSpPr>
          <p:nvPr>
            <p:ph type="dt" sz="half" idx="10"/>
          </p:nvPr>
        </p:nvSpPr>
        <p:spPr>
          <a:ln/>
        </p:spPr>
        <p:txBody>
          <a:bodyPr/>
          <a:lstStyle>
            <a:lvl1pPr>
              <a:defRPr/>
            </a:lvl1pPr>
          </a:lstStyle>
          <a:p>
            <a:pPr>
              <a:defRPr/>
            </a:pPr>
            <a:endParaRPr lang="en-US"/>
          </a:p>
        </p:txBody>
      </p:sp>
      <p:sp>
        <p:nvSpPr>
          <p:cNvPr id="8" name="Rectangle 24"/>
          <p:cNvSpPr>
            <a:spLocks noGrp="1" noChangeArrowheads="1"/>
          </p:cNvSpPr>
          <p:nvPr>
            <p:ph type="ftr" sz="quarter" idx="11"/>
          </p:nvPr>
        </p:nvSpPr>
        <p:spPr>
          <a:ln/>
        </p:spPr>
        <p:txBody>
          <a:bodyPr/>
          <a:lstStyle>
            <a:lvl1pPr>
              <a:defRPr/>
            </a:lvl1pPr>
          </a:lstStyle>
          <a:p>
            <a:pPr>
              <a:defRPr/>
            </a:pPr>
            <a:endParaRPr lang="en-US"/>
          </a:p>
        </p:txBody>
      </p:sp>
      <p:sp>
        <p:nvSpPr>
          <p:cNvPr id="9" name="Rectangle 25"/>
          <p:cNvSpPr>
            <a:spLocks noGrp="1" noChangeArrowheads="1"/>
          </p:cNvSpPr>
          <p:nvPr>
            <p:ph type="sldNum" sz="quarter" idx="12"/>
          </p:nvPr>
        </p:nvSpPr>
        <p:spPr>
          <a:ln/>
        </p:spPr>
        <p:txBody>
          <a:bodyPr/>
          <a:lstStyle>
            <a:lvl1pPr>
              <a:defRPr/>
            </a:lvl1pPr>
          </a:lstStyle>
          <a:p>
            <a:pPr>
              <a:defRPr/>
            </a:pPr>
            <a:fld id="{4E35E789-A0C7-4413-8C86-3F74EFD2D622}" type="slidenum">
              <a:rPr lang="en-US" altLang="en-US"/>
              <a:pPr>
                <a:defRPr/>
              </a:pPr>
              <a:t>‹#›</a:t>
            </a:fld>
            <a:endParaRPr lang="en-US" altLang="en-US"/>
          </a:p>
        </p:txBody>
      </p:sp>
    </p:spTree>
    <p:extLst>
      <p:ext uri="{BB962C8B-B14F-4D97-AF65-F5344CB8AC3E}">
        <p14:creationId xmlns:p14="http://schemas.microsoft.com/office/powerpoint/2010/main" val="526102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3"/>
          <p:cNvSpPr>
            <a:spLocks noGrp="1" noChangeArrowheads="1"/>
          </p:cNvSpPr>
          <p:nvPr>
            <p:ph type="dt" sz="half" idx="10"/>
          </p:nvPr>
        </p:nvSpPr>
        <p:spPr>
          <a:ln/>
        </p:spPr>
        <p:txBody>
          <a:bodyPr/>
          <a:lstStyle>
            <a:lvl1pPr>
              <a:defRPr/>
            </a:lvl1pPr>
          </a:lstStyle>
          <a:p>
            <a:pPr>
              <a:defRPr/>
            </a:pPr>
            <a:endParaRPr lang="en-US"/>
          </a:p>
        </p:txBody>
      </p:sp>
      <p:sp>
        <p:nvSpPr>
          <p:cNvPr id="4" name="Rectangle 24"/>
          <p:cNvSpPr>
            <a:spLocks noGrp="1" noChangeArrowheads="1"/>
          </p:cNvSpPr>
          <p:nvPr>
            <p:ph type="ftr" sz="quarter" idx="11"/>
          </p:nvPr>
        </p:nvSpPr>
        <p:spPr>
          <a:ln/>
        </p:spPr>
        <p:txBody>
          <a:bodyPr/>
          <a:lstStyle>
            <a:lvl1pPr>
              <a:defRPr/>
            </a:lvl1pPr>
          </a:lstStyle>
          <a:p>
            <a:pPr>
              <a:defRPr/>
            </a:pPr>
            <a:endParaRPr lang="en-US"/>
          </a:p>
        </p:txBody>
      </p:sp>
      <p:sp>
        <p:nvSpPr>
          <p:cNvPr id="5" name="Rectangle 25"/>
          <p:cNvSpPr>
            <a:spLocks noGrp="1" noChangeArrowheads="1"/>
          </p:cNvSpPr>
          <p:nvPr>
            <p:ph type="sldNum" sz="quarter" idx="12"/>
          </p:nvPr>
        </p:nvSpPr>
        <p:spPr>
          <a:ln/>
        </p:spPr>
        <p:txBody>
          <a:bodyPr/>
          <a:lstStyle>
            <a:lvl1pPr>
              <a:defRPr/>
            </a:lvl1pPr>
          </a:lstStyle>
          <a:p>
            <a:pPr>
              <a:defRPr/>
            </a:pPr>
            <a:fld id="{ECE3ECBD-CF12-4433-9132-C689BC8E0DAC}" type="slidenum">
              <a:rPr lang="en-US" altLang="en-US"/>
              <a:pPr>
                <a:defRPr/>
              </a:pPr>
              <a:t>‹#›</a:t>
            </a:fld>
            <a:endParaRPr lang="en-US" altLang="en-US"/>
          </a:p>
        </p:txBody>
      </p:sp>
    </p:spTree>
    <p:extLst>
      <p:ext uri="{BB962C8B-B14F-4D97-AF65-F5344CB8AC3E}">
        <p14:creationId xmlns:p14="http://schemas.microsoft.com/office/powerpoint/2010/main" val="3209533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3"/>
          <p:cNvSpPr>
            <a:spLocks noGrp="1" noChangeArrowheads="1"/>
          </p:cNvSpPr>
          <p:nvPr>
            <p:ph type="dt" sz="half" idx="10"/>
          </p:nvPr>
        </p:nvSpPr>
        <p:spPr>
          <a:ln/>
        </p:spPr>
        <p:txBody>
          <a:bodyPr/>
          <a:lstStyle>
            <a:lvl1pPr>
              <a:defRPr/>
            </a:lvl1pPr>
          </a:lstStyle>
          <a:p>
            <a:pPr>
              <a:defRPr/>
            </a:pPr>
            <a:endParaRPr lang="en-US"/>
          </a:p>
        </p:txBody>
      </p:sp>
      <p:sp>
        <p:nvSpPr>
          <p:cNvPr id="3" name="Rectangle 24"/>
          <p:cNvSpPr>
            <a:spLocks noGrp="1" noChangeArrowheads="1"/>
          </p:cNvSpPr>
          <p:nvPr>
            <p:ph type="ftr" sz="quarter" idx="11"/>
          </p:nvPr>
        </p:nvSpPr>
        <p:spPr>
          <a:ln/>
        </p:spPr>
        <p:txBody>
          <a:bodyPr/>
          <a:lstStyle>
            <a:lvl1pPr>
              <a:defRPr/>
            </a:lvl1pPr>
          </a:lstStyle>
          <a:p>
            <a:pPr>
              <a:defRPr/>
            </a:pPr>
            <a:endParaRPr lang="en-US"/>
          </a:p>
        </p:txBody>
      </p:sp>
      <p:sp>
        <p:nvSpPr>
          <p:cNvPr id="4" name="Rectangle 25"/>
          <p:cNvSpPr>
            <a:spLocks noGrp="1" noChangeArrowheads="1"/>
          </p:cNvSpPr>
          <p:nvPr>
            <p:ph type="sldNum" sz="quarter" idx="12"/>
          </p:nvPr>
        </p:nvSpPr>
        <p:spPr>
          <a:ln/>
        </p:spPr>
        <p:txBody>
          <a:bodyPr/>
          <a:lstStyle>
            <a:lvl1pPr>
              <a:defRPr/>
            </a:lvl1pPr>
          </a:lstStyle>
          <a:p>
            <a:pPr>
              <a:defRPr/>
            </a:pPr>
            <a:fld id="{E4881B63-BF2F-4827-9E9D-C61082FB2304}" type="slidenum">
              <a:rPr lang="en-US" altLang="en-US"/>
              <a:pPr>
                <a:defRPr/>
              </a:pPr>
              <a:t>‹#›</a:t>
            </a:fld>
            <a:endParaRPr lang="en-US" altLang="en-US"/>
          </a:p>
        </p:txBody>
      </p:sp>
    </p:spTree>
    <p:extLst>
      <p:ext uri="{BB962C8B-B14F-4D97-AF65-F5344CB8AC3E}">
        <p14:creationId xmlns:p14="http://schemas.microsoft.com/office/powerpoint/2010/main" val="110920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p>
        </p:txBody>
      </p:sp>
      <p:sp>
        <p:nvSpPr>
          <p:cNvPr id="6" name="Rectangle 24"/>
          <p:cNvSpPr>
            <a:spLocks noGrp="1" noChangeArrowheads="1"/>
          </p:cNvSpPr>
          <p:nvPr>
            <p:ph type="ftr" sz="quarter" idx="11"/>
          </p:nvPr>
        </p:nvSpPr>
        <p:spPr>
          <a:ln/>
        </p:spPr>
        <p:txBody>
          <a:bodyPr/>
          <a:lstStyle>
            <a:lvl1pPr>
              <a:defRPr/>
            </a:lvl1pPr>
          </a:lstStyle>
          <a:p>
            <a:pPr>
              <a:defRPr/>
            </a:pPr>
            <a:endParaRPr lang="en-US"/>
          </a:p>
        </p:txBody>
      </p:sp>
      <p:sp>
        <p:nvSpPr>
          <p:cNvPr id="7" name="Rectangle 25"/>
          <p:cNvSpPr>
            <a:spLocks noGrp="1" noChangeArrowheads="1"/>
          </p:cNvSpPr>
          <p:nvPr>
            <p:ph type="sldNum" sz="quarter" idx="12"/>
          </p:nvPr>
        </p:nvSpPr>
        <p:spPr>
          <a:ln/>
        </p:spPr>
        <p:txBody>
          <a:bodyPr/>
          <a:lstStyle>
            <a:lvl1pPr>
              <a:defRPr/>
            </a:lvl1pPr>
          </a:lstStyle>
          <a:p>
            <a:pPr>
              <a:defRPr/>
            </a:pPr>
            <a:fld id="{6A5E8399-8F7F-405F-84C7-3051E387F67D}" type="slidenum">
              <a:rPr lang="en-US" altLang="en-US"/>
              <a:pPr>
                <a:defRPr/>
              </a:pPr>
              <a:t>‹#›</a:t>
            </a:fld>
            <a:endParaRPr lang="en-US" altLang="en-US"/>
          </a:p>
        </p:txBody>
      </p:sp>
    </p:spTree>
    <p:extLst>
      <p:ext uri="{BB962C8B-B14F-4D97-AF65-F5344CB8AC3E}">
        <p14:creationId xmlns:p14="http://schemas.microsoft.com/office/powerpoint/2010/main" val="3172571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3"/>
          <p:cNvSpPr>
            <a:spLocks noGrp="1" noChangeArrowheads="1"/>
          </p:cNvSpPr>
          <p:nvPr>
            <p:ph type="dt" sz="half" idx="10"/>
          </p:nvPr>
        </p:nvSpPr>
        <p:spPr>
          <a:ln/>
        </p:spPr>
        <p:txBody>
          <a:bodyPr/>
          <a:lstStyle>
            <a:lvl1pPr>
              <a:defRPr/>
            </a:lvl1pPr>
          </a:lstStyle>
          <a:p>
            <a:pPr>
              <a:defRPr/>
            </a:pPr>
            <a:endParaRPr lang="en-US"/>
          </a:p>
        </p:txBody>
      </p:sp>
      <p:sp>
        <p:nvSpPr>
          <p:cNvPr id="6" name="Rectangle 24"/>
          <p:cNvSpPr>
            <a:spLocks noGrp="1" noChangeArrowheads="1"/>
          </p:cNvSpPr>
          <p:nvPr>
            <p:ph type="ftr" sz="quarter" idx="11"/>
          </p:nvPr>
        </p:nvSpPr>
        <p:spPr>
          <a:ln/>
        </p:spPr>
        <p:txBody>
          <a:bodyPr/>
          <a:lstStyle>
            <a:lvl1pPr>
              <a:defRPr/>
            </a:lvl1pPr>
          </a:lstStyle>
          <a:p>
            <a:pPr>
              <a:defRPr/>
            </a:pPr>
            <a:endParaRPr lang="en-US"/>
          </a:p>
        </p:txBody>
      </p:sp>
      <p:sp>
        <p:nvSpPr>
          <p:cNvPr id="7" name="Rectangle 25"/>
          <p:cNvSpPr>
            <a:spLocks noGrp="1" noChangeArrowheads="1"/>
          </p:cNvSpPr>
          <p:nvPr>
            <p:ph type="sldNum" sz="quarter" idx="12"/>
          </p:nvPr>
        </p:nvSpPr>
        <p:spPr>
          <a:ln/>
        </p:spPr>
        <p:txBody>
          <a:bodyPr/>
          <a:lstStyle>
            <a:lvl1pPr>
              <a:defRPr/>
            </a:lvl1pPr>
          </a:lstStyle>
          <a:p>
            <a:pPr>
              <a:defRPr/>
            </a:pPr>
            <a:fld id="{740C4A11-51B8-4717-B708-37F90A505038}" type="slidenum">
              <a:rPr lang="en-US" altLang="en-US"/>
              <a:pPr>
                <a:defRPr/>
              </a:pPr>
              <a:t>‹#›</a:t>
            </a:fld>
            <a:endParaRPr lang="en-US" altLang="en-US"/>
          </a:p>
        </p:txBody>
      </p:sp>
    </p:spTree>
    <p:extLst>
      <p:ext uri="{BB962C8B-B14F-4D97-AF65-F5344CB8AC3E}">
        <p14:creationId xmlns:p14="http://schemas.microsoft.com/office/powerpoint/2010/main" val="2173833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1400"/>
            </a:gs>
            <a:gs pos="50000">
              <a:srgbClr val="002800"/>
            </a:gs>
            <a:gs pos="100000">
              <a:srgbClr val="000A00"/>
            </a:gs>
          </a:gsLst>
          <a:lin ang="5400000" scaled="1"/>
        </a:gradFill>
        <a:effectLst/>
      </p:bgPr>
    </p:bg>
    <p:spTree>
      <p:nvGrpSpPr>
        <p:cNvPr id="1" name=""/>
        <p:cNvGrpSpPr/>
        <p:nvPr/>
      </p:nvGrpSpPr>
      <p:grpSpPr>
        <a:xfrm>
          <a:off x="0" y="0"/>
          <a:ext cx="0" cy="0"/>
          <a:chOff x="0" y="0"/>
          <a:chExt cx="0" cy="0"/>
        </a:xfrm>
      </p:grpSpPr>
      <p:pic>
        <p:nvPicPr>
          <p:cNvPr id="1026" name="Picture 10" descr="unt-theme-art-cmyk1.tiff"/>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gradFill>
            <a:gsLst>
              <a:gs pos="0">
                <a:srgbClr val="001400">
                  <a:alpha val="90000"/>
                </a:srgbClr>
              </a:gs>
              <a:gs pos="50000">
                <a:srgbClr val="002800">
                  <a:alpha val="90000"/>
                </a:srgbClr>
              </a:gs>
              <a:gs pos="100000">
                <a:srgbClr val="000A00">
                  <a:alpha val="90000"/>
                </a:srgbClr>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28" name="Rectangle 21"/>
          <p:cNvSpPr>
            <a:spLocks noGrp="1" noChangeArrowheads="1"/>
          </p:cNvSpPr>
          <p:nvPr>
            <p:ph type="title"/>
          </p:nvPr>
        </p:nvSpPr>
        <p:spPr bwMode="auto">
          <a:xfrm>
            <a:off x="0" y="0"/>
            <a:ext cx="9144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8455" name="Rectangle 2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1">
                <a:latin typeface="+mn-lt"/>
                <a:ea typeface="+mn-ea"/>
                <a:cs typeface="+mn-cs"/>
              </a:defRPr>
            </a:lvl1pPr>
          </a:lstStyle>
          <a:p>
            <a:pPr>
              <a:defRPr/>
            </a:pPr>
            <a:endParaRPr lang="en-US"/>
          </a:p>
        </p:txBody>
      </p:sp>
      <p:sp>
        <p:nvSpPr>
          <p:cNvPr id="18456" name="Rectangle 2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1">
                <a:latin typeface="+mn-lt"/>
                <a:ea typeface="+mn-ea"/>
                <a:cs typeface="+mn-cs"/>
              </a:defRPr>
            </a:lvl1pPr>
          </a:lstStyle>
          <a:p>
            <a:pPr>
              <a:defRPr/>
            </a:pPr>
            <a:endParaRPr lang="en-US"/>
          </a:p>
        </p:txBody>
      </p:sp>
      <p:sp>
        <p:nvSpPr>
          <p:cNvPr id="1031" name="Line 4"/>
          <p:cNvSpPr>
            <a:spLocks noChangeShapeType="1"/>
          </p:cNvSpPr>
          <p:nvPr userDrawn="1"/>
        </p:nvSpPr>
        <p:spPr bwMode="auto">
          <a:xfrm>
            <a:off x="0" y="1189038"/>
            <a:ext cx="9144000" cy="0"/>
          </a:xfrm>
          <a:prstGeom prst="line">
            <a:avLst/>
          </a:prstGeom>
          <a:noFill/>
          <a:ln w="57150">
            <a:solidFill>
              <a:srgbClr val="059033"/>
            </a:solidFill>
            <a:round/>
            <a:headEnd type="none" w="sm" len="sm"/>
            <a:tailEnd type="none" w="sm" len="sm"/>
          </a:ln>
          <a:extLst>
            <a:ext uri="{909E8E84-426E-40dd-AFC4-6F175D3DCCD1}">
              <a14:hiddenFill xmlns="" xmlns:a14="http://schemas.microsoft.com/office/drawing/2010/main">
                <a:noFill/>
              </a14:hiddenFill>
            </a:ext>
          </a:extLst>
        </p:spPr>
        <p:txBody>
          <a:bodyPr/>
          <a:lstStyle/>
          <a:p>
            <a:endParaRPr lang="en-US"/>
          </a:p>
        </p:txBody>
      </p:sp>
      <p:sp>
        <p:nvSpPr>
          <p:cNvPr id="27" name="Rectangle 2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1" smtClean="0">
                <a:latin typeface="Times New Roman" panose="02020603050405020304" pitchFamily="18" charset="0"/>
              </a:defRPr>
            </a:lvl1pPr>
          </a:lstStyle>
          <a:p>
            <a:pPr>
              <a:defRPr/>
            </a:pPr>
            <a:fld id="{93FE3518-0CEC-456C-B64E-67D1FE4AFE8D}" type="slidenum">
              <a:rPr lang="en-US" altLang="en-US"/>
              <a:pPr>
                <a:defRPr/>
              </a:pPr>
              <a:t>‹#›</a:t>
            </a:fld>
            <a:endParaRPr lang="en-US" altLang="en-US"/>
          </a:p>
        </p:txBody>
      </p:sp>
      <p:sp>
        <p:nvSpPr>
          <p:cNvPr id="1033" name="Rectangle 22"/>
          <p:cNvSpPr>
            <a:spLocks noGrp="1" noChangeArrowheads="1"/>
          </p:cNvSpPr>
          <p:nvPr>
            <p:ph type="body" idx="1"/>
          </p:nvPr>
        </p:nvSpPr>
        <p:spPr bwMode="auto">
          <a:xfrm>
            <a:off x="685800" y="1371599"/>
            <a:ext cx="7772400" cy="50998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1034" name="Picture 3" descr="diving-eagle_356_0.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3813" y="76200"/>
            <a:ext cx="966787"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5" name="Picture 8" descr="2013_bold-academic-mark.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966075" y="457200"/>
            <a:ext cx="1177925"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4074" r:id="rId1"/>
    <p:sldLayoutId id="2147484075"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Lst>
  <p:hf sldNum="0" hdr="0" dt="0"/>
  <p:txStyles>
    <p:titleStyle>
      <a:lvl1pPr algn="ctr" rtl="0" eaLnBrk="0" fontAlgn="base" hangingPunct="0">
        <a:spcBef>
          <a:spcPct val="0"/>
        </a:spcBef>
        <a:spcAft>
          <a:spcPct val="0"/>
        </a:spcAft>
        <a:defRPr sz="4400">
          <a:solidFill>
            <a:srgbClr val="059033"/>
          </a:solidFill>
          <a:latin typeface="+mj-lt"/>
          <a:ea typeface="ＭＳ Ｐゴシック" pitchFamily="1" charset="-128"/>
          <a:cs typeface="ＭＳ Ｐゴシック" pitchFamily="1" charset="-128"/>
        </a:defRPr>
      </a:lvl1pPr>
      <a:lvl2pPr algn="ctr" rtl="0" eaLnBrk="0" fontAlgn="base" hangingPunct="0">
        <a:spcBef>
          <a:spcPct val="0"/>
        </a:spcBef>
        <a:spcAft>
          <a:spcPct val="0"/>
        </a:spcAft>
        <a:defRPr sz="4400">
          <a:solidFill>
            <a:srgbClr val="059033"/>
          </a:solidFill>
          <a:latin typeface="Times New Roman" pitchFamily="1" charset="0"/>
          <a:ea typeface="ＭＳ Ｐゴシック" pitchFamily="1" charset="-128"/>
          <a:cs typeface="ＭＳ Ｐゴシック" pitchFamily="1" charset="-128"/>
        </a:defRPr>
      </a:lvl2pPr>
      <a:lvl3pPr algn="ctr" rtl="0" eaLnBrk="0" fontAlgn="base" hangingPunct="0">
        <a:spcBef>
          <a:spcPct val="0"/>
        </a:spcBef>
        <a:spcAft>
          <a:spcPct val="0"/>
        </a:spcAft>
        <a:defRPr sz="4400">
          <a:solidFill>
            <a:srgbClr val="059033"/>
          </a:solidFill>
          <a:latin typeface="Times New Roman" pitchFamily="1" charset="0"/>
          <a:ea typeface="ＭＳ Ｐゴシック" pitchFamily="1" charset="-128"/>
          <a:cs typeface="ＭＳ Ｐゴシック" pitchFamily="1" charset="-128"/>
        </a:defRPr>
      </a:lvl3pPr>
      <a:lvl4pPr algn="ctr" rtl="0" eaLnBrk="0" fontAlgn="base" hangingPunct="0">
        <a:spcBef>
          <a:spcPct val="0"/>
        </a:spcBef>
        <a:spcAft>
          <a:spcPct val="0"/>
        </a:spcAft>
        <a:defRPr sz="4400">
          <a:solidFill>
            <a:srgbClr val="059033"/>
          </a:solidFill>
          <a:latin typeface="Times New Roman" pitchFamily="1" charset="0"/>
          <a:ea typeface="ＭＳ Ｐゴシック" pitchFamily="1" charset="-128"/>
          <a:cs typeface="ＭＳ Ｐゴシック" pitchFamily="1" charset="-128"/>
        </a:defRPr>
      </a:lvl4pPr>
      <a:lvl5pPr algn="ctr" rtl="0" eaLnBrk="0" fontAlgn="base" hangingPunct="0">
        <a:spcBef>
          <a:spcPct val="0"/>
        </a:spcBef>
        <a:spcAft>
          <a:spcPct val="0"/>
        </a:spcAft>
        <a:defRPr sz="4400">
          <a:solidFill>
            <a:srgbClr val="059033"/>
          </a:solidFill>
          <a:latin typeface="Times New Roman" pitchFamily="1" charset="0"/>
          <a:ea typeface="ＭＳ Ｐゴシック" pitchFamily="1" charset="-128"/>
          <a:cs typeface="ＭＳ Ｐゴシック" pitchFamily="1" charset="-128"/>
        </a:defRPr>
      </a:lvl5pPr>
      <a:lvl6pPr marL="457200" algn="ctr" rtl="0" fontAlgn="base">
        <a:spcBef>
          <a:spcPct val="0"/>
        </a:spcBef>
        <a:spcAft>
          <a:spcPct val="0"/>
        </a:spcAft>
        <a:defRPr sz="4400">
          <a:solidFill>
            <a:schemeClr val="tx2"/>
          </a:solidFill>
          <a:latin typeface="Times New Roman" pitchFamily="1" charset="0"/>
        </a:defRPr>
      </a:lvl6pPr>
      <a:lvl7pPr marL="914400" algn="ctr" rtl="0" fontAlgn="base">
        <a:spcBef>
          <a:spcPct val="0"/>
        </a:spcBef>
        <a:spcAft>
          <a:spcPct val="0"/>
        </a:spcAft>
        <a:defRPr sz="4400">
          <a:solidFill>
            <a:schemeClr val="tx2"/>
          </a:solidFill>
          <a:latin typeface="Times New Roman" pitchFamily="1" charset="0"/>
        </a:defRPr>
      </a:lvl7pPr>
      <a:lvl8pPr marL="1371600" algn="ctr" rtl="0" fontAlgn="base">
        <a:spcBef>
          <a:spcPct val="0"/>
        </a:spcBef>
        <a:spcAft>
          <a:spcPct val="0"/>
        </a:spcAft>
        <a:defRPr sz="4400">
          <a:solidFill>
            <a:schemeClr val="tx2"/>
          </a:solidFill>
          <a:latin typeface="Times New Roman" pitchFamily="1" charset="0"/>
        </a:defRPr>
      </a:lvl8pPr>
      <a:lvl9pPr marL="1828800" algn="ctr" rtl="0" fontAlgn="base">
        <a:spcBef>
          <a:spcPct val="0"/>
        </a:spcBef>
        <a:spcAft>
          <a:spcPct val="0"/>
        </a:spcAft>
        <a:defRPr sz="4400">
          <a:solidFill>
            <a:schemeClr val="tx2"/>
          </a:solidFill>
          <a:latin typeface="Times New Roman" pitchFamily="1" charset="0"/>
        </a:defRPr>
      </a:lvl9pPr>
    </p:titleStyle>
    <p:bodyStyle>
      <a:lvl1pPr marL="342900" indent="-342900" algn="l" rtl="0" eaLnBrk="0" fontAlgn="base" hangingPunct="0">
        <a:spcBef>
          <a:spcPct val="20000"/>
        </a:spcBef>
        <a:spcAft>
          <a:spcPct val="0"/>
        </a:spcAft>
        <a:buClr>
          <a:schemeClr val="accent2"/>
        </a:buClr>
        <a:buSzPct val="110000"/>
        <a:buChar char="•"/>
        <a:defRPr sz="3200">
          <a:solidFill>
            <a:schemeClr val="tx1"/>
          </a:solidFill>
          <a:latin typeface="+mn-lt"/>
          <a:ea typeface="ＭＳ Ｐゴシック" pitchFamily="1" charset="-128"/>
          <a:cs typeface="ＭＳ Ｐゴシック" pitchFamily="1" charset="-128"/>
        </a:defRPr>
      </a:lvl1pPr>
      <a:lvl2pPr marL="742950" indent="-285750" algn="l" rtl="0" eaLnBrk="0" fontAlgn="base" hangingPunct="0">
        <a:spcBef>
          <a:spcPct val="20000"/>
        </a:spcBef>
        <a:spcAft>
          <a:spcPct val="0"/>
        </a:spcAft>
        <a:buClr>
          <a:schemeClr val="hlink"/>
        </a:buClr>
        <a:buSzPct val="110000"/>
        <a:buChar char="•"/>
        <a:defRPr sz="2800">
          <a:solidFill>
            <a:schemeClr val="tx1"/>
          </a:solidFill>
          <a:latin typeface="+mn-lt"/>
          <a:ea typeface="ＭＳ Ｐゴシック" pitchFamily="1" charset="-128"/>
        </a:defRPr>
      </a:lvl2pPr>
      <a:lvl3pPr marL="1143000" indent="-228600" algn="l" rtl="0" eaLnBrk="0" fontAlgn="base" hangingPunct="0">
        <a:spcBef>
          <a:spcPct val="20000"/>
        </a:spcBef>
        <a:spcAft>
          <a:spcPct val="0"/>
        </a:spcAft>
        <a:buClr>
          <a:schemeClr val="folHlink"/>
        </a:buClr>
        <a:buSzPct val="110000"/>
        <a:buChar char="•"/>
        <a:defRPr sz="2400">
          <a:solidFill>
            <a:schemeClr val="tx1"/>
          </a:solidFill>
          <a:latin typeface="+mn-lt"/>
          <a:ea typeface="ＭＳ Ｐゴシック" pitchFamily="1"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 charset="-128"/>
        </a:defRPr>
      </a:lvl4pPr>
      <a:lvl5pPr marL="2057400" indent="-228600" algn="l" rtl="0" eaLnBrk="0" fontAlgn="base" hangingPunct="0">
        <a:spcBef>
          <a:spcPct val="20000"/>
        </a:spcBef>
        <a:spcAft>
          <a:spcPct val="0"/>
        </a:spcAft>
        <a:buClr>
          <a:schemeClr val="tx1"/>
        </a:buClr>
        <a:buChar char="•"/>
        <a:defRPr sz="2000">
          <a:solidFill>
            <a:schemeClr val="tx1"/>
          </a:solidFill>
          <a:latin typeface="+mn-lt"/>
          <a:ea typeface="ＭＳ Ｐゴシック" pitchFamily="1" charset="-128"/>
        </a:defRPr>
      </a:lvl5pPr>
      <a:lvl6pPr marL="2514600" indent="-228600" algn="l" rtl="0" fontAlgn="base">
        <a:spcBef>
          <a:spcPct val="20000"/>
        </a:spcBef>
        <a:spcAft>
          <a:spcPct val="0"/>
        </a:spcAft>
        <a:buClr>
          <a:schemeClr val="tx1"/>
        </a:buClr>
        <a:buChar char="•"/>
        <a:defRPr sz="2000">
          <a:solidFill>
            <a:schemeClr val="tx1"/>
          </a:solidFill>
          <a:latin typeface="+mn-lt"/>
          <a:ea typeface="ＭＳ Ｐゴシック" pitchFamily="1" charset="-128"/>
        </a:defRPr>
      </a:lvl6pPr>
      <a:lvl7pPr marL="2971800" indent="-228600" algn="l" rtl="0" fontAlgn="base">
        <a:spcBef>
          <a:spcPct val="20000"/>
        </a:spcBef>
        <a:spcAft>
          <a:spcPct val="0"/>
        </a:spcAft>
        <a:buClr>
          <a:schemeClr val="tx1"/>
        </a:buClr>
        <a:buChar char="•"/>
        <a:defRPr sz="2000">
          <a:solidFill>
            <a:schemeClr val="tx1"/>
          </a:solidFill>
          <a:latin typeface="+mn-lt"/>
          <a:ea typeface="ＭＳ Ｐゴシック" pitchFamily="1" charset="-128"/>
        </a:defRPr>
      </a:lvl7pPr>
      <a:lvl8pPr marL="3429000" indent="-228600" algn="l" rtl="0" fontAlgn="base">
        <a:spcBef>
          <a:spcPct val="20000"/>
        </a:spcBef>
        <a:spcAft>
          <a:spcPct val="0"/>
        </a:spcAft>
        <a:buClr>
          <a:schemeClr val="tx1"/>
        </a:buClr>
        <a:buChar char="•"/>
        <a:defRPr sz="2000">
          <a:solidFill>
            <a:schemeClr val="tx1"/>
          </a:solidFill>
          <a:latin typeface="+mn-lt"/>
          <a:ea typeface="ＭＳ Ｐゴシック" pitchFamily="1" charset="-128"/>
        </a:defRPr>
      </a:lvl8pPr>
      <a:lvl9pPr marL="3886200" indent="-228600" algn="l" rtl="0" fontAlgn="base">
        <a:spcBef>
          <a:spcPct val="20000"/>
        </a:spcBef>
        <a:spcAft>
          <a:spcPct val="0"/>
        </a:spcAft>
        <a:buClr>
          <a:schemeClr val="tx1"/>
        </a:buClr>
        <a:buChar char="•"/>
        <a:defRPr sz="2000">
          <a:solidFill>
            <a:schemeClr val="tx1"/>
          </a:solidFill>
          <a:latin typeface="+mn-lt"/>
          <a:ea typeface="ＭＳ Ｐゴシック" pitchFamily="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V1eYniJ0Rn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youtube.com/watch?v=tXlM99xPQC8"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tif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4.tiff"/><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tiff"/></Relationships>
</file>

<file path=ppt/slides/_rels/slide2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l.jpg"/>
          <p:cNvPicPr>
            <a:picLocks noChangeAspect="1"/>
          </p:cNvPicPr>
          <p:nvPr/>
        </p:nvPicPr>
        <p:blipFill>
          <a:blip r:embed="rId3">
            <a:alphaModFix amt="43000"/>
            <a:extLst>
              <a:ext uri="{BEBA8EAE-BF5A-486C-A8C5-ECC9F3942E4B}">
                <a14:imgProps xmlns:a14="http://schemas.microsoft.com/office/drawing/2010/main">
                  <a14:imgLayer r:embed="rId4">
                    <a14:imgEffect>
                      <a14:backgroundRemoval t="750" b="100000" l="9599" r="89685"/>
                    </a14:imgEffect>
                  </a14:imgLayer>
                </a14:imgProps>
              </a:ext>
              <a:ext uri="{28A0092B-C50C-407E-A947-70E740481C1C}">
                <a14:useLocalDpi xmlns:a14="http://schemas.microsoft.com/office/drawing/2010/main" val="0"/>
              </a:ext>
            </a:extLst>
          </a:blip>
          <a:stretch>
            <a:fillRect/>
          </a:stretch>
        </p:blipFill>
        <p:spPr>
          <a:xfrm>
            <a:off x="90473" y="534594"/>
            <a:ext cx="8864600" cy="5080000"/>
          </a:xfrm>
          <a:prstGeom prst="rect">
            <a:avLst/>
          </a:prstGeom>
        </p:spPr>
      </p:pic>
      <p:sp>
        <p:nvSpPr>
          <p:cNvPr id="3" name="Title 2"/>
          <p:cNvSpPr>
            <a:spLocks noGrp="1"/>
          </p:cNvSpPr>
          <p:nvPr>
            <p:ph type="ctrTitle"/>
          </p:nvPr>
        </p:nvSpPr>
        <p:spPr>
          <a:xfrm>
            <a:off x="0" y="609600"/>
            <a:ext cx="9144000" cy="3581400"/>
          </a:xfrm>
        </p:spPr>
        <p:txBody>
          <a:bodyPr/>
          <a:lstStyle/>
          <a:p>
            <a:pPr>
              <a:defRPr/>
            </a:pPr>
            <a:r>
              <a:rPr lang="en-US" sz="4600" dirty="0">
                <a:effectLst>
                  <a:glow rad="114300">
                    <a:schemeClr val="bg2">
                      <a:alpha val="85000"/>
                    </a:schemeClr>
                  </a:glow>
                </a:effectLst>
              </a:rPr>
              <a:t>Introduction to Artificial Intelligence</a:t>
            </a:r>
            <a:br>
              <a:rPr lang="en-US" dirty="0">
                <a:solidFill>
                  <a:schemeClr val="tx1"/>
                </a:solidFill>
              </a:rPr>
            </a:br>
            <a:r>
              <a:rPr lang="en-US" sz="4200" dirty="0">
                <a:effectLst>
                  <a:glow rad="114300">
                    <a:schemeClr val="bg2">
                      <a:alpha val="85000"/>
                    </a:schemeClr>
                  </a:glow>
                </a:effectLst>
              </a:rPr>
              <a:t>CSCE 4310 and 5210</a:t>
            </a:r>
            <a:br>
              <a:rPr lang="en-US" dirty="0">
                <a:solidFill>
                  <a:schemeClr val="tx1"/>
                </a:solidFill>
              </a:rPr>
            </a:br>
            <a:br>
              <a:rPr lang="en-US" dirty="0">
                <a:solidFill>
                  <a:schemeClr val="tx1"/>
                </a:solidFill>
              </a:rPr>
            </a:br>
            <a:r>
              <a:rPr lang="en-US" dirty="0">
                <a:solidFill>
                  <a:srgbClr val="FFFF00"/>
                </a:solidFill>
                <a:effectLst>
                  <a:glow rad="114300">
                    <a:schemeClr val="bg2">
                      <a:alpha val="85000"/>
                    </a:schemeClr>
                  </a:glow>
                </a:effectLst>
              </a:rPr>
              <a:t>Reinforcement Learning</a:t>
            </a:r>
          </a:p>
        </p:txBody>
      </p:sp>
      <p:sp>
        <p:nvSpPr>
          <p:cNvPr id="5123" name="Subtitle 3"/>
          <p:cNvSpPr>
            <a:spLocks noGrp="1"/>
          </p:cNvSpPr>
          <p:nvPr>
            <p:ph type="subTitle" idx="1"/>
          </p:nvPr>
        </p:nvSpPr>
        <p:spPr>
          <a:xfrm>
            <a:off x="945167" y="5740952"/>
            <a:ext cx="7273356" cy="990600"/>
          </a:xfrm>
        </p:spPr>
        <p:txBody>
          <a:bodyPr>
            <a:normAutofit fontScale="85000" lnSpcReduction="20000"/>
          </a:bodyPr>
          <a:lstStyle/>
          <a:p>
            <a:r>
              <a:rPr lang="en-US" altLang="en-US" sz="2400" dirty="0">
                <a:effectLst>
                  <a:glow rad="114300">
                    <a:schemeClr val="bg2">
                      <a:alpha val="85000"/>
                    </a:schemeClr>
                  </a:glow>
                </a:effectLst>
                <a:ea typeface="ＭＳ Ｐゴシック" panose="020B0600070205080204" pitchFamily="34" charset="-128"/>
              </a:rPr>
              <a:t>Dr. Rodney Nielsen</a:t>
            </a:r>
          </a:p>
          <a:p>
            <a:r>
              <a:rPr lang="en-US" altLang="en-US" sz="2400" dirty="0">
                <a:effectLst>
                  <a:glow rad="114300">
                    <a:schemeClr val="bg2">
                      <a:alpha val="85000"/>
                    </a:schemeClr>
                  </a:glow>
                </a:effectLst>
                <a:ea typeface="ＭＳ Ｐゴシック" panose="020B0600070205080204" pitchFamily="34" charset="-128"/>
              </a:rPr>
              <a:t>George </a:t>
            </a:r>
            <a:r>
              <a:rPr lang="en-US" altLang="en-US" sz="2400" dirty="0" err="1">
                <a:effectLst>
                  <a:glow rad="114300">
                    <a:schemeClr val="bg2">
                      <a:alpha val="85000"/>
                    </a:schemeClr>
                  </a:glow>
                </a:effectLst>
                <a:ea typeface="ＭＳ Ｐゴシック" panose="020B0600070205080204" pitchFamily="34" charset="-128"/>
              </a:rPr>
              <a:t>Mihaila</a:t>
            </a:r>
            <a:endParaRPr lang="en-US" altLang="en-US" sz="2400" dirty="0">
              <a:effectLst>
                <a:glow rad="114300">
                  <a:schemeClr val="bg2">
                    <a:alpha val="85000"/>
                  </a:schemeClr>
                </a:glow>
              </a:effectLst>
              <a:ea typeface="ＭＳ Ｐゴシック" panose="020B0600070205080204" pitchFamily="34" charset="-128"/>
            </a:endParaRPr>
          </a:p>
          <a:p>
            <a:r>
              <a:rPr lang="en-US" altLang="en-US" sz="2400" dirty="0">
                <a:effectLst>
                  <a:glow rad="114300">
                    <a:schemeClr val="bg2">
                      <a:alpha val="85000"/>
                    </a:schemeClr>
                  </a:glow>
                </a:effectLst>
                <a:ea typeface="ＭＳ Ｐゴシック" panose="020B0600070205080204" pitchFamily="34" charset="-128"/>
              </a:rPr>
              <a:t>Director, Human Intelligence and Language Technologies Lab</a:t>
            </a:r>
          </a:p>
        </p:txBody>
      </p:sp>
    </p:spTree>
    <p:extLst>
      <p:ext uri="{BB962C8B-B14F-4D97-AF65-F5344CB8AC3E}">
        <p14:creationId xmlns:p14="http://schemas.microsoft.com/office/powerpoint/2010/main" val="2963057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20E9-4981-1C40-91E4-4E0F87052F72}"/>
              </a:ext>
            </a:extLst>
          </p:cNvPr>
          <p:cNvSpPr>
            <a:spLocks noGrp="1"/>
          </p:cNvSpPr>
          <p:nvPr>
            <p:ph type="title"/>
          </p:nvPr>
        </p:nvSpPr>
        <p:spPr/>
        <p:txBody>
          <a:bodyPr/>
          <a:lstStyle/>
          <a:p>
            <a:r>
              <a:rPr lang="en-US" sz="2800" b="1" dirty="0"/>
              <a:t>PASSIVE REINFORCEMENT LEARNING</a:t>
            </a:r>
          </a:p>
        </p:txBody>
      </p:sp>
      <p:sp>
        <p:nvSpPr>
          <p:cNvPr id="3" name="Content Placeholder 2">
            <a:extLst>
              <a:ext uri="{FF2B5EF4-FFF2-40B4-BE49-F238E27FC236}">
                <a16:creationId xmlns:a16="http://schemas.microsoft.com/office/drawing/2014/main" id="{4636DC5E-8659-4E40-92DD-B1350AC77A10}"/>
              </a:ext>
            </a:extLst>
          </p:cNvPr>
          <p:cNvSpPr>
            <a:spLocks noGrp="1"/>
          </p:cNvSpPr>
          <p:nvPr>
            <p:ph idx="1"/>
          </p:nvPr>
        </p:nvSpPr>
        <p:spPr>
          <a:xfrm>
            <a:off x="685800" y="1371599"/>
            <a:ext cx="7772400" cy="2057401"/>
          </a:xfrm>
        </p:spPr>
        <p:txBody>
          <a:bodyPr>
            <a:normAutofit fontScale="85000" lnSpcReduction="10000"/>
          </a:bodyPr>
          <a:lstStyle/>
          <a:p>
            <a:r>
              <a:rPr lang="en-US" dirty="0">
                <a:latin typeface="Times" pitchFamily="2" charset="0"/>
              </a:rPr>
              <a:t>The agent’s policy </a:t>
            </a:r>
            <a:r>
              <a:rPr lang="el-GR" dirty="0">
                <a:latin typeface="CMMI10"/>
              </a:rPr>
              <a:t>π</a:t>
            </a:r>
            <a:r>
              <a:rPr lang="en-US" dirty="0">
                <a:latin typeface="CMMI10"/>
              </a:rPr>
              <a:t> </a:t>
            </a:r>
            <a:r>
              <a:rPr lang="en-US" dirty="0">
                <a:latin typeface="Times" pitchFamily="2" charset="0"/>
              </a:rPr>
              <a:t>is fixed: it always executes the action </a:t>
            </a:r>
            <a:r>
              <a:rPr lang="el-GR" dirty="0">
                <a:latin typeface="CMMI10"/>
              </a:rPr>
              <a:t>π</a:t>
            </a:r>
            <a:r>
              <a:rPr lang="el-GR" dirty="0">
                <a:latin typeface="CMR10"/>
              </a:rPr>
              <a:t>(</a:t>
            </a:r>
            <a:r>
              <a:rPr lang="en-US" dirty="0">
                <a:latin typeface="CMMI10"/>
              </a:rPr>
              <a:t>s</a:t>
            </a:r>
            <a:r>
              <a:rPr lang="en-US" dirty="0">
                <a:latin typeface="CMR10"/>
              </a:rPr>
              <a:t>)</a:t>
            </a:r>
            <a:r>
              <a:rPr lang="en-US" dirty="0">
                <a:latin typeface="Times" pitchFamily="2" charset="0"/>
              </a:rPr>
              <a:t>. Its goal is simply to learn how good the policy is— learn the utility function </a:t>
            </a:r>
            <a:r>
              <a:rPr lang="en-US" dirty="0">
                <a:latin typeface="CMMI10"/>
              </a:rPr>
              <a:t>U</a:t>
            </a:r>
            <a:r>
              <a:rPr lang="el-GR" sz="1800" dirty="0">
                <a:latin typeface="CMMI8"/>
              </a:rPr>
              <a:t>π</a:t>
            </a:r>
            <a:r>
              <a:rPr lang="el-GR" dirty="0">
                <a:latin typeface="CMR10"/>
              </a:rPr>
              <a:t>(</a:t>
            </a:r>
            <a:r>
              <a:rPr lang="en-US" dirty="0">
                <a:latin typeface="CMMI10"/>
              </a:rPr>
              <a:t>s</a:t>
            </a:r>
            <a:r>
              <a:rPr lang="en-US" dirty="0">
                <a:latin typeface="CMR10"/>
              </a:rPr>
              <a:t>)</a:t>
            </a:r>
            <a:r>
              <a:rPr lang="en-US" dirty="0">
                <a:latin typeface="Times" pitchFamily="2" charset="0"/>
              </a:rPr>
              <a:t>.</a:t>
            </a:r>
          </a:p>
          <a:p>
            <a:r>
              <a:rPr lang="en-US" dirty="0">
                <a:latin typeface="Times" pitchFamily="2" charset="0"/>
              </a:rPr>
              <a:t>The agent does not know the </a:t>
            </a:r>
            <a:r>
              <a:rPr lang="en-US" b="1" dirty="0">
                <a:solidFill>
                  <a:srgbClr val="FFFF76"/>
                </a:solidFill>
                <a:latin typeface="Times" pitchFamily="2" charset="0"/>
              </a:rPr>
              <a:t>transition model </a:t>
            </a:r>
            <a:r>
              <a:rPr lang="en-US" dirty="0">
                <a:latin typeface="CMMI10"/>
              </a:rPr>
              <a:t>P</a:t>
            </a:r>
            <a:r>
              <a:rPr lang="en-US" dirty="0">
                <a:latin typeface="CMR10"/>
              </a:rPr>
              <a:t>(</a:t>
            </a:r>
            <a:r>
              <a:rPr lang="en-US" dirty="0" err="1">
                <a:latin typeface="CMMI10"/>
              </a:rPr>
              <a:t>s</a:t>
            </a:r>
            <a:r>
              <a:rPr lang="en-US" sz="1800" dirty="0" err="1">
                <a:latin typeface="CMSY8"/>
              </a:rPr>
              <a:t>′</a:t>
            </a:r>
            <a:r>
              <a:rPr lang="en-US" dirty="0" err="1">
                <a:latin typeface="CMSY10"/>
              </a:rPr>
              <a:t>|</a:t>
            </a:r>
            <a:r>
              <a:rPr lang="en-US" dirty="0" err="1">
                <a:latin typeface="CMMI10"/>
              </a:rPr>
              <a:t>s</a:t>
            </a:r>
            <a:r>
              <a:rPr lang="en-US" dirty="0">
                <a:latin typeface="CMMI10"/>
              </a:rPr>
              <a:t>, a</a:t>
            </a:r>
            <a:r>
              <a:rPr lang="en-US" dirty="0">
                <a:latin typeface="CMR10"/>
              </a:rPr>
              <a:t>) </a:t>
            </a:r>
            <a:r>
              <a:rPr lang="en-US" dirty="0">
                <a:latin typeface="Times" pitchFamily="2" charset="0"/>
              </a:rPr>
              <a:t>nor does it know the </a:t>
            </a:r>
            <a:r>
              <a:rPr lang="en-US" b="1" dirty="0">
                <a:solidFill>
                  <a:srgbClr val="FFFF76"/>
                </a:solidFill>
                <a:latin typeface="Times" pitchFamily="2" charset="0"/>
              </a:rPr>
              <a:t>reward function </a:t>
            </a:r>
            <a:r>
              <a:rPr lang="en-US" dirty="0">
                <a:latin typeface="CMMI10"/>
              </a:rPr>
              <a:t>R</a:t>
            </a:r>
            <a:r>
              <a:rPr lang="en-US" dirty="0">
                <a:latin typeface="CMR10"/>
              </a:rPr>
              <a:t>(</a:t>
            </a:r>
            <a:r>
              <a:rPr lang="en-US" dirty="0">
                <a:latin typeface="CMMI10"/>
              </a:rPr>
              <a:t>s</a:t>
            </a:r>
            <a:r>
              <a:rPr lang="en-US" dirty="0">
                <a:latin typeface="CMR10"/>
              </a:rPr>
              <a:t>)</a:t>
            </a:r>
            <a:endParaRPr lang="en-US" dirty="0"/>
          </a:p>
          <a:p>
            <a:endParaRPr lang="en-US" dirty="0"/>
          </a:p>
          <a:p>
            <a:endParaRPr lang="en-US" dirty="0"/>
          </a:p>
          <a:p>
            <a:pPr marL="0" indent="0">
              <a:buNone/>
            </a:pPr>
            <a:endParaRPr lang="en-US" dirty="0"/>
          </a:p>
          <a:p>
            <a:pPr marL="0" indent="0">
              <a:buNone/>
            </a:pPr>
            <a:endParaRPr lang="en-US" dirty="0"/>
          </a:p>
        </p:txBody>
      </p:sp>
      <p:pic>
        <p:nvPicPr>
          <p:cNvPr id="4" name="Content Placeholder 3">
            <a:extLst>
              <a:ext uri="{FF2B5EF4-FFF2-40B4-BE49-F238E27FC236}">
                <a16:creationId xmlns:a16="http://schemas.microsoft.com/office/drawing/2014/main" id="{8E967652-A368-3F41-9FBC-BB6D154F2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066800" y="3407229"/>
            <a:ext cx="2959591"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53F6993-295C-B249-871B-9B7C8BF40FBA}"/>
              </a:ext>
            </a:extLst>
          </p:cNvPr>
          <p:cNvPicPr>
            <a:picLocks noChangeAspect="1"/>
          </p:cNvPicPr>
          <p:nvPr/>
        </p:nvPicPr>
        <p:blipFill>
          <a:blip r:embed="rId3"/>
          <a:stretch>
            <a:fillRect/>
          </a:stretch>
        </p:blipFill>
        <p:spPr>
          <a:xfrm>
            <a:off x="5257800" y="3407229"/>
            <a:ext cx="2962560" cy="236220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3CF280B-988F-6A49-9DEB-0C5E80929588}"/>
                  </a:ext>
                </a:extLst>
              </p:cNvPr>
              <p:cNvSpPr txBox="1"/>
              <p:nvPr/>
            </p:nvSpPr>
            <p:spPr>
              <a:xfrm>
                <a:off x="457200" y="6019800"/>
                <a:ext cx="8686800" cy="461665"/>
              </a:xfrm>
              <a:prstGeom prst="rect">
                <a:avLst/>
              </a:prstGeom>
              <a:noFill/>
            </p:spPr>
            <p:txBody>
              <a:bodyPr wrap="square" rtlCol="0">
                <a:spAutoFit/>
              </a:bodyPr>
              <a:lstStyle/>
              <a:p>
                <a14:m>
                  <m:oMath xmlns:m="http://schemas.openxmlformats.org/officeDocument/2006/math">
                    <m:sSup>
                      <m:sSupPr>
                        <m:ctrlPr>
                          <a:rPr lang="en-US" sz="2400" b="1" i="1" smtClean="0">
                            <a:solidFill>
                              <a:srgbClr val="FFFF76"/>
                            </a:solidFill>
                            <a:latin typeface="Cambria Math" panose="02040503050406030204" pitchFamily="18" charset="0"/>
                            <a:ea typeface="Cambria Math" charset="0"/>
                          </a:rPr>
                        </m:ctrlPr>
                      </m:sSupPr>
                      <m:e>
                        <m:r>
                          <a:rPr lang="en-US" sz="2400" b="1" i="1" smtClean="0">
                            <a:solidFill>
                              <a:srgbClr val="FFFF76"/>
                            </a:solidFill>
                            <a:latin typeface="Cambria Math" panose="02040503050406030204" pitchFamily="18" charset="0"/>
                            <a:ea typeface="Cambria Math" charset="0"/>
                          </a:rPr>
                          <m:t>𝑼</m:t>
                        </m:r>
                      </m:e>
                      <m:sup>
                        <m:r>
                          <a:rPr lang="en-US" sz="2400" b="1" i="1" smtClean="0">
                            <a:solidFill>
                              <a:srgbClr val="FFFF76"/>
                            </a:solidFill>
                            <a:latin typeface="Cambria Math" panose="02040503050406030204" pitchFamily="18" charset="0"/>
                            <a:ea typeface="Cambria Math" panose="02040503050406030204" pitchFamily="18" charset="0"/>
                          </a:rPr>
                          <m:t>𝝅</m:t>
                        </m:r>
                      </m:sup>
                    </m:sSup>
                    <m:d>
                      <m:dPr>
                        <m:ctrlPr>
                          <a:rPr lang="en-US" sz="2400" b="1" i="1" smtClean="0">
                            <a:solidFill>
                              <a:srgbClr val="FFFF76"/>
                            </a:solidFill>
                            <a:latin typeface="Cambria Math" panose="02040503050406030204" pitchFamily="18" charset="0"/>
                            <a:ea typeface="Cambria Math" charset="0"/>
                          </a:rPr>
                        </m:ctrlPr>
                      </m:dPr>
                      <m:e>
                        <m:r>
                          <a:rPr lang="en-US" sz="2400" b="1" i="1" smtClean="0">
                            <a:solidFill>
                              <a:srgbClr val="FFFF76"/>
                            </a:solidFill>
                            <a:latin typeface="Cambria Math" panose="02040503050406030204" pitchFamily="18" charset="0"/>
                            <a:ea typeface="Cambria Math" charset="0"/>
                          </a:rPr>
                          <m:t>𝒔</m:t>
                        </m:r>
                      </m:e>
                    </m:d>
                    <m:r>
                      <a:rPr lang="en-US" sz="2400" b="1" i="1" smtClean="0">
                        <a:solidFill>
                          <a:srgbClr val="FFFF76"/>
                        </a:solidFill>
                        <a:latin typeface="Cambria Math" panose="02040503050406030204" pitchFamily="18" charset="0"/>
                        <a:ea typeface="Cambria Math" charset="0"/>
                      </a:rPr>
                      <m:t>=</m:t>
                    </m:r>
                    <m:r>
                      <a:rPr lang="en-US" sz="2400" b="1" i="1" smtClean="0">
                        <a:solidFill>
                          <a:srgbClr val="FFFF76"/>
                        </a:solidFill>
                        <a:latin typeface="Cambria Math" panose="02040503050406030204" pitchFamily="18" charset="0"/>
                        <a:ea typeface="Cambria Math" charset="0"/>
                      </a:rPr>
                      <m:t>𝑬</m:t>
                    </m:r>
                    <m:d>
                      <m:dPr>
                        <m:begChr m:val="⌊"/>
                        <m:endChr m:val="⌋"/>
                        <m:ctrlPr>
                          <a:rPr lang="en-US" sz="2400" b="1" i="1" smtClean="0">
                            <a:solidFill>
                              <a:srgbClr val="FFFF76"/>
                            </a:solidFill>
                            <a:latin typeface="Cambria Math" panose="02040503050406030204" pitchFamily="18" charset="0"/>
                            <a:ea typeface="Cambria Math" charset="0"/>
                          </a:rPr>
                        </m:ctrlPr>
                      </m:dPr>
                      <m:e>
                        <m:nary>
                          <m:naryPr>
                            <m:chr m:val="∑"/>
                            <m:ctrlPr>
                              <a:rPr lang="en-US" sz="2400" b="1" i="1" smtClean="0">
                                <a:solidFill>
                                  <a:srgbClr val="FFFF76"/>
                                </a:solidFill>
                                <a:latin typeface="Cambria Math" panose="02040503050406030204" pitchFamily="18" charset="0"/>
                                <a:ea typeface="Cambria Math" charset="0"/>
                              </a:rPr>
                            </m:ctrlPr>
                          </m:naryPr>
                          <m:sub>
                            <m:r>
                              <m:rPr>
                                <m:brk m:alnAt="23"/>
                              </m:rPr>
                              <a:rPr lang="en-US" sz="2400" b="1" i="1" smtClean="0">
                                <a:solidFill>
                                  <a:srgbClr val="FFFF76"/>
                                </a:solidFill>
                                <a:latin typeface="Cambria Math" panose="02040503050406030204" pitchFamily="18" charset="0"/>
                                <a:ea typeface="Cambria Math" charset="0"/>
                              </a:rPr>
                              <m:t>𝒕</m:t>
                            </m:r>
                            <m:r>
                              <a:rPr lang="en-US" sz="2400" b="1" i="1" smtClean="0">
                                <a:solidFill>
                                  <a:srgbClr val="FFFF76"/>
                                </a:solidFill>
                                <a:latin typeface="Cambria Math" panose="02040503050406030204" pitchFamily="18" charset="0"/>
                                <a:ea typeface="Cambria Math" charset="0"/>
                              </a:rPr>
                              <m:t>=</m:t>
                            </m:r>
                            <m:r>
                              <a:rPr lang="en-US" sz="2400" b="1" i="1" smtClean="0">
                                <a:solidFill>
                                  <a:srgbClr val="FFFF76"/>
                                </a:solidFill>
                                <a:latin typeface="Cambria Math" panose="02040503050406030204" pitchFamily="18" charset="0"/>
                                <a:ea typeface="Cambria Math" charset="0"/>
                              </a:rPr>
                              <m:t>𝟎</m:t>
                            </m:r>
                          </m:sub>
                          <m:sup>
                            <m:r>
                              <a:rPr lang="en-US" sz="2400" b="1" i="1" smtClean="0">
                                <a:solidFill>
                                  <a:srgbClr val="FFFF76"/>
                                </a:solidFill>
                                <a:latin typeface="Cambria Math" panose="02040503050406030204" pitchFamily="18" charset="0"/>
                                <a:ea typeface="Cambria Math" panose="02040503050406030204" pitchFamily="18" charset="0"/>
                              </a:rPr>
                              <m:t>∞</m:t>
                            </m:r>
                          </m:sup>
                          <m:e>
                            <m:sSup>
                              <m:sSupPr>
                                <m:ctrlPr>
                                  <a:rPr lang="en-US" sz="2400" b="1" i="1" smtClean="0">
                                    <a:solidFill>
                                      <a:srgbClr val="FFFF76"/>
                                    </a:solidFill>
                                    <a:latin typeface="Cambria Math" panose="02040503050406030204" pitchFamily="18" charset="0"/>
                                    <a:ea typeface="Cambria Math" charset="0"/>
                                  </a:rPr>
                                </m:ctrlPr>
                              </m:sSupPr>
                              <m:e>
                                <m:r>
                                  <a:rPr lang="en-US" sz="2400" b="1" i="1" smtClean="0">
                                    <a:solidFill>
                                      <a:srgbClr val="FFFF76"/>
                                    </a:solidFill>
                                    <a:latin typeface="Cambria Math" panose="02040503050406030204" pitchFamily="18" charset="0"/>
                                    <a:ea typeface="Cambria Math" panose="02040503050406030204" pitchFamily="18" charset="0"/>
                                  </a:rPr>
                                  <m:t>𝜸</m:t>
                                </m:r>
                              </m:e>
                              <m:sup>
                                <m:r>
                                  <a:rPr lang="en-US" sz="2400" b="1" i="1" smtClean="0">
                                    <a:solidFill>
                                      <a:srgbClr val="FFFF76"/>
                                    </a:solidFill>
                                    <a:latin typeface="Cambria Math" panose="02040503050406030204" pitchFamily="18" charset="0"/>
                                    <a:ea typeface="Cambria Math" charset="0"/>
                                  </a:rPr>
                                  <m:t>𝒕</m:t>
                                </m:r>
                              </m:sup>
                            </m:sSup>
                            <m:r>
                              <a:rPr lang="en-US" sz="2400" b="1" i="1" smtClean="0">
                                <a:solidFill>
                                  <a:srgbClr val="FFFF76"/>
                                </a:solidFill>
                                <a:latin typeface="Cambria Math" panose="02040503050406030204" pitchFamily="18" charset="0"/>
                                <a:ea typeface="Cambria Math" charset="0"/>
                              </a:rPr>
                              <m:t>𝑹</m:t>
                            </m:r>
                            <m:r>
                              <a:rPr lang="en-US" sz="2400" b="1" i="1" smtClean="0">
                                <a:solidFill>
                                  <a:srgbClr val="FFFF76"/>
                                </a:solidFill>
                                <a:latin typeface="Cambria Math" panose="02040503050406030204" pitchFamily="18" charset="0"/>
                                <a:ea typeface="Cambria Math" charset="0"/>
                              </a:rPr>
                              <m:t>(</m:t>
                            </m:r>
                            <m:sSub>
                              <m:sSubPr>
                                <m:ctrlPr>
                                  <a:rPr lang="en-US" sz="2400" b="1" i="1" smtClean="0">
                                    <a:solidFill>
                                      <a:srgbClr val="FFFF76"/>
                                    </a:solidFill>
                                    <a:latin typeface="Cambria Math" panose="02040503050406030204" pitchFamily="18" charset="0"/>
                                    <a:ea typeface="Cambria Math" charset="0"/>
                                  </a:rPr>
                                </m:ctrlPr>
                              </m:sSubPr>
                              <m:e>
                                <m:r>
                                  <a:rPr lang="en-US" sz="2400" b="1" i="1" smtClean="0">
                                    <a:solidFill>
                                      <a:srgbClr val="FFFF76"/>
                                    </a:solidFill>
                                    <a:latin typeface="Cambria Math" panose="02040503050406030204" pitchFamily="18" charset="0"/>
                                    <a:ea typeface="Cambria Math" charset="0"/>
                                  </a:rPr>
                                  <m:t>𝑺</m:t>
                                </m:r>
                              </m:e>
                              <m:sub>
                                <m:r>
                                  <a:rPr lang="en-US" sz="2400" b="1" i="1" smtClean="0">
                                    <a:solidFill>
                                      <a:srgbClr val="FFFF76"/>
                                    </a:solidFill>
                                    <a:latin typeface="Cambria Math" panose="02040503050406030204" pitchFamily="18" charset="0"/>
                                    <a:ea typeface="Cambria Math" charset="0"/>
                                  </a:rPr>
                                  <m:t>𝒕</m:t>
                                </m:r>
                              </m:sub>
                            </m:sSub>
                            <m:r>
                              <a:rPr lang="en-US" sz="2400" b="1" i="1" smtClean="0">
                                <a:solidFill>
                                  <a:srgbClr val="FFFF76"/>
                                </a:solidFill>
                                <a:latin typeface="Cambria Math" panose="02040503050406030204" pitchFamily="18" charset="0"/>
                                <a:ea typeface="Cambria Math" charset="0"/>
                              </a:rPr>
                              <m:t>)</m:t>
                            </m:r>
                          </m:e>
                        </m:nary>
                      </m:e>
                    </m:d>
                  </m:oMath>
                </a14:m>
                <a:r>
                  <a:rPr lang="en-US" sz="2400" dirty="0">
                    <a:latin typeface="Times" pitchFamily="2" charset="0"/>
                  </a:rPr>
                  <a:t>  	-&gt; Utility of (discounted) rewards</a:t>
                </a:r>
                <a:endParaRPr lang="en-US" sz="2400" dirty="0"/>
              </a:p>
            </p:txBody>
          </p:sp>
        </mc:Choice>
        <mc:Fallback>
          <p:sp>
            <p:nvSpPr>
              <p:cNvPr id="7" name="TextBox 6">
                <a:extLst>
                  <a:ext uri="{FF2B5EF4-FFF2-40B4-BE49-F238E27FC236}">
                    <a16:creationId xmlns:a16="http://schemas.microsoft.com/office/drawing/2014/main" id="{33CF280B-988F-6A49-9DEB-0C5E80929588}"/>
                  </a:ext>
                </a:extLst>
              </p:cNvPr>
              <p:cNvSpPr txBox="1">
                <a:spLocks noRot="1" noChangeAspect="1" noMove="1" noResize="1" noEditPoints="1" noAdjustHandles="1" noChangeArrowheads="1" noChangeShapeType="1" noTextEdit="1"/>
              </p:cNvSpPr>
              <p:nvPr/>
            </p:nvSpPr>
            <p:spPr>
              <a:xfrm>
                <a:off x="457200" y="6019800"/>
                <a:ext cx="8686800" cy="461665"/>
              </a:xfrm>
              <a:prstGeom prst="rect">
                <a:avLst/>
              </a:prstGeom>
              <a:blipFill>
                <a:blip r:embed="rId4"/>
                <a:stretch>
                  <a:fillRect l="-146" t="-127027" b="-189189"/>
                </a:stretch>
              </a:blipFill>
            </p:spPr>
            <p:txBody>
              <a:bodyPr/>
              <a:lstStyle/>
              <a:p>
                <a:r>
                  <a:rPr lang="en-US">
                    <a:noFill/>
                  </a:rPr>
                  <a:t> </a:t>
                </a:r>
              </a:p>
            </p:txBody>
          </p:sp>
        </mc:Fallback>
      </mc:AlternateContent>
    </p:spTree>
    <p:extLst>
      <p:ext uri="{BB962C8B-B14F-4D97-AF65-F5344CB8AC3E}">
        <p14:creationId xmlns:p14="http://schemas.microsoft.com/office/powerpoint/2010/main" val="1453282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562AA-10D9-7347-888B-864EC8A57D17}"/>
              </a:ext>
            </a:extLst>
          </p:cNvPr>
          <p:cNvSpPr>
            <a:spLocks noGrp="1"/>
          </p:cNvSpPr>
          <p:nvPr>
            <p:ph type="title"/>
          </p:nvPr>
        </p:nvSpPr>
        <p:spPr/>
        <p:txBody>
          <a:bodyPr/>
          <a:lstStyle/>
          <a:p>
            <a:r>
              <a:rPr lang="en-US" b="1" dirty="0">
                <a:latin typeface="Times" pitchFamily="2" charset="0"/>
              </a:rPr>
              <a:t>Direct Utility Estimation</a:t>
            </a:r>
            <a:endParaRPr lang="en-US" sz="4000" dirty="0"/>
          </a:p>
        </p:txBody>
      </p:sp>
      <p:sp>
        <p:nvSpPr>
          <p:cNvPr id="3" name="Content Placeholder 2">
            <a:extLst>
              <a:ext uri="{FF2B5EF4-FFF2-40B4-BE49-F238E27FC236}">
                <a16:creationId xmlns:a16="http://schemas.microsoft.com/office/drawing/2014/main" id="{C66B6F5A-FE41-DE4D-B8E1-A7B40C64D1FF}"/>
              </a:ext>
            </a:extLst>
          </p:cNvPr>
          <p:cNvSpPr>
            <a:spLocks noGrp="1"/>
          </p:cNvSpPr>
          <p:nvPr>
            <p:ph idx="1"/>
          </p:nvPr>
        </p:nvSpPr>
        <p:spPr>
          <a:xfrm>
            <a:off x="76200" y="1219200"/>
            <a:ext cx="9067800" cy="4572000"/>
          </a:xfrm>
        </p:spPr>
        <p:txBody>
          <a:bodyPr>
            <a:normAutofit fontScale="92500"/>
          </a:bodyPr>
          <a:lstStyle/>
          <a:p>
            <a:r>
              <a:rPr lang="en-US" b="1" dirty="0">
                <a:solidFill>
                  <a:srgbClr val="FFFF76"/>
                </a:solidFill>
                <a:latin typeface="Times" pitchFamily="2" charset="0"/>
              </a:rPr>
              <a:t>Direct utility estimation</a:t>
            </a:r>
            <a:r>
              <a:rPr lang="en-US" b="1" dirty="0">
                <a:latin typeface="Times" pitchFamily="2" charset="0"/>
              </a:rPr>
              <a:t>: </a:t>
            </a:r>
            <a:r>
              <a:rPr lang="en-US" dirty="0">
                <a:latin typeface="Times" pitchFamily="2" charset="0"/>
              </a:rPr>
              <a:t>the utility of a state is the expected total reward from that state onward (called the expected </a:t>
            </a:r>
            <a:r>
              <a:rPr lang="en-US" b="1" dirty="0">
                <a:latin typeface="Times" pitchFamily="2" charset="0"/>
              </a:rPr>
              <a:t>reward-to-go</a:t>
            </a:r>
            <a:r>
              <a:rPr lang="en-US" dirty="0">
                <a:latin typeface="Times" pitchFamily="2" charset="0"/>
              </a:rPr>
              <a:t>)</a:t>
            </a:r>
          </a:p>
          <a:p>
            <a:r>
              <a:rPr lang="en-US" dirty="0"/>
              <a:t>At the end of each sequence, the algorithm calculates the observed reward-to-go for each state and updates the estimated utility for that state accordingly, just by keeping a running average for each state in a table. In the limit of infinitely many trials, the sample average will converge to the true expectation</a:t>
            </a:r>
          </a:p>
          <a:p>
            <a:endParaRPr lang="en-US" dirty="0"/>
          </a:p>
          <a:p>
            <a:endParaRPr lang="en-US" dirty="0">
              <a:latin typeface="Times" pitchFamily="2" charset="0"/>
            </a:endParaRPr>
          </a:p>
          <a:p>
            <a:pPr marL="0" indent="0">
              <a:buNone/>
            </a:pPr>
            <a:endParaRPr lang="en-US" dirty="0">
              <a:latin typeface="Times" pitchFamily="2" charset="0"/>
            </a:endParaRPr>
          </a:p>
          <a:p>
            <a:pPr marL="0" indent="0">
              <a:buNone/>
            </a:pPr>
            <a:endParaRPr lang="en-US" b="1" dirty="0">
              <a:latin typeface="Times" pitchFamily="2" charset="0"/>
            </a:endParaRPr>
          </a:p>
          <a:p>
            <a:endParaRPr lang="en-US" dirty="0"/>
          </a:p>
        </p:txBody>
      </p:sp>
    </p:spTree>
    <p:extLst>
      <p:ext uri="{BB962C8B-B14F-4D97-AF65-F5344CB8AC3E}">
        <p14:creationId xmlns:p14="http://schemas.microsoft.com/office/powerpoint/2010/main" val="465595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75B8-ABD9-DA47-87F6-69F6B7A35D02}"/>
              </a:ext>
            </a:extLst>
          </p:cNvPr>
          <p:cNvSpPr>
            <a:spLocks noGrp="1"/>
          </p:cNvSpPr>
          <p:nvPr>
            <p:ph type="title"/>
          </p:nvPr>
        </p:nvSpPr>
        <p:spPr/>
        <p:txBody>
          <a:bodyPr/>
          <a:lstStyle/>
          <a:p>
            <a:r>
              <a:rPr lang="en-US" b="1" dirty="0">
                <a:latin typeface="Times" pitchFamily="2" charset="0"/>
              </a:rPr>
              <a:t>Direct Utility Estimation</a:t>
            </a:r>
            <a:endParaRPr lang="en-US" dirty="0"/>
          </a:p>
        </p:txBody>
      </p:sp>
      <p:sp>
        <p:nvSpPr>
          <p:cNvPr id="3" name="Content Placeholder 2">
            <a:extLst>
              <a:ext uri="{FF2B5EF4-FFF2-40B4-BE49-F238E27FC236}">
                <a16:creationId xmlns:a16="http://schemas.microsoft.com/office/drawing/2014/main" id="{B0DF276D-6B61-6C45-9260-2496D2C846A4}"/>
              </a:ext>
            </a:extLst>
          </p:cNvPr>
          <p:cNvSpPr>
            <a:spLocks noGrp="1"/>
          </p:cNvSpPr>
          <p:nvPr>
            <p:ph idx="1"/>
          </p:nvPr>
        </p:nvSpPr>
        <p:spPr>
          <a:xfrm>
            <a:off x="0" y="1295400"/>
            <a:ext cx="9144000" cy="5176079"/>
          </a:xfrm>
        </p:spPr>
        <p:txBody>
          <a:bodyPr/>
          <a:lstStyle/>
          <a:p>
            <a:r>
              <a:rPr lang="en-US" dirty="0">
                <a:latin typeface="Times" pitchFamily="2" charset="0"/>
              </a:rPr>
              <a:t>Ex: The first trial in the set of three given, provides a sample</a:t>
            </a:r>
            <a:r>
              <a:rPr lang="en-US" dirty="0"/>
              <a:t> </a:t>
            </a:r>
            <a:r>
              <a:rPr lang="en-US" dirty="0">
                <a:latin typeface="Times" pitchFamily="2" charset="0"/>
              </a:rPr>
              <a:t>total reward of 0.72 for state (1,1), two samples of 0.76 and 0.84 for (1,2), two samples of 0.80 and 0.88 for (1,3), and so on</a:t>
            </a:r>
            <a:endParaRPr lang="en-US" dirty="0"/>
          </a:p>
          <a:p>
            <a:endParaRPr lang="en-US" dirty="0"/>
          </a:p>
          <a:p>
            <a:endParaRPr lang="en-US" dirty="0"/>
          </a:p>
        </p:txBody>
      </p:sp>
      <p:pic>
        <p:nvPicPr>
          <p:cNvPr id="4" name="Picture 3">
            <a:extLst>
              <a:ext uri="{FF2B5EF4-FFF2-40B4-BE49-F238E27FC236}">
                <a16:creationId xmlns:a16="http://schemas.microsoft.com/office/drawing/2014/main" id="{6A7A938C-C569-174E-9E56-8032E999CA64}"/>
              </a:ext>
            </a:extLst>
          </p:cNvPr>
          <p:cNvPicPr>
            <a:picLocks noChangeAspect="1"/>
          </p:cNvPicPr>
          <p:nvPr/>
        </p:nvPicPr>
        <p:blipFill>
          <a:blip r:embed="rId2"/>
          <a:stretch>
            <a:fillRect/>
          </a:stretch>
        </p:blipFill>
        <p:spPr>
          <a:xfrm>
            <a:off x="0" y="3281548"/>
            <a:ext cx="9082980" cy="916631"/>
          </a:xfrm>
          <a:prstGeom prst="rect">
            <a:avLst/>
          </a:prstGeom>
        </p:spPr>
      </p:pic>
      <p:pic>
        <p:nvPicPr>
          <p:cNvPr id="5" name="Picture 4">
            <a:extLst>
              <a:ext uri="{FF2B5EF4-FFF2-40B4-BE49-F238E27FC236}">
                <a16:creationId xmlns:a16="http://schemas.microsoft.com/office/drawing/2014/main" id="{8A3D5A0B-D3C1-AC43-AE82-6D2507B48D06}"/>
              </a:ext>
            </a:extLst>
          </p:cNvPr>
          <p:cNvPicPr>
            <a:picLocks noChangeAspect="1"/>
          </p:cNvPicPr>
          <p:nvPr/>
        </p:nvPicPr>
        <p:blipFill>
          <a:blip r:embed="rId3"/>
          <a:stretch>
            <a:fillRect/>
          </a:stretch>
        </p:blipFill>
        <p:spPr>
          <a:xfrm>
            <a:off x="5696191" y="4274379"/>
            <a:ext cx="3052460" cy="2197100"/>
          </a:xfrm>
          <a:prstGeom prst="rect">
            <a:avLst/>
          </a:prstGeom>
        </p:spPr>
      </p:pic>
    </p:spTree>
    <p:extLst>
      <p:ext uri="{BB962C8B-B14F-4D97-AF65-F5344CB8AC3E}">
        <p14:creationId xmlns:p14="http://schemas.microsoft.com/office/powerpoint/2010/main" val="2566504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7FCB-097F-5E41-AF66-0C1DB50A2565}"/>
              </a:ext>
            </a:extLst>
          </p:cNvPr>
          <p:cNvSpPr>
            <a:spLocks noGrp="1"/>
          </p:cNvSpPr>
          <p:nvPr>
            <p:ph type="title"/>
          </p:nvPr>
        </p:nvSpPr>
        <p:spPr/>
        <p:txBody>
          <a:bodyPr/>
          <a:lstStyle/>
          <a:p>
            <a:r>
              <a:rPr lang="en-US" b="1" dirty="0">
                <a:latin typeface="Times" pitchFamily="2" charset="0"/>
              </a:rPr>
              <a:t>Direct Utility Estimation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4ECAC5-13B3-554F-9695-BC0E25FFD972}"/>
                  </a:ext>
                </a:extLst>
              </p:cNvPr>
              <p:cNvSpPr>
                <a:spLocks noGrp="1"/>
              </p:cNvSpPr>
              <p:nvPr>
                <p:ph idx="1"/>
              </p:nvPr>
            </p:nvSpPr>
            <p:spPr>
              <a:xfrm>
                <a:off x="0" y="1295401"/>
                <a:ext cx="9067800" cy="5257800"/>
              </a:xfrm>
            </p:spPr>
            <p:txBody>
              <a:bodyPr>
                <a:normAutofit fontScale="85000" lnSpcReduction="20000"/>
              </a:bodyPr>
              <a:lstStyle/>
              <a:p>
                <a:r>
                  <a:rPr lang="en-US" dirty="0">
                    <a:latin typeface="Times" pitchFamily="2" charset="0"/>
                  </a:rPr>
                  <a:t>Unfortunately, it misses a very important source of information, - the utilities of states are not independent! </a:t>
                </a:r>
                <a:r>
                  <a:rPr lang="en-US" i="1" dirty="0">
                    <a:latin typeface="Times" pitchFamily="2" charset="0"/>
                  </a:rPr>
                  <a:t>The utility of each state equals its own reward plus the expected utility of its successor states. </a:t>
                </a:r>
              </a:p>
              <a:p>
                <a:r>
                  <a:rPr lang="en-US" i="1" dirty="0">
                    <a:latin typeface="Times" pitchFamily="2" charset="0"/>
                  </a:rPr>
                  <a:t>T</a:t>
                </a:r>
                <a:r>
                  <a:rPr lang="en-US" dirty="0">
                    <a:latin typeface="Times" pitchFamily="2" charset="0"/>
                  </a:rPr>
                  <a:t>he utility values obey the Bellman equations for a fixed policy:</a:t>
                </a:r>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sub>
                        <m:sup>
                          <m:r>
                            <a:rPr lang="en-US" i="1">
                              <a:latin typeface="Cambria Math" panose="02040503050406030204" pitchFamily="18" charset="0"/>
                              <a:ea typeface="Cambria Math" panose="02040503050406030204" pitchFamily="18" charset="0"/>
                            </a:rPr>
                            <m:t>𝜋</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𝑆</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ea typeface="Cambria Math" panose="02040503050406030204" pitchFamily="18" charset="0"/>
                                </a:rPr>
                                <m:t>)</m:t>
                              </m:r>
                            </m:sub>
                          </m:sSub>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𝑈</m:t>
                              </m:r>
                            </m:e>
                            <m: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𝜋</m:t>
                              </m:r>
                            </m:sup>
                          </m:sSubSup>
                        </m:e>
                      </m:nary>
                    </m:oMath>
                  </m:oMathPara>
                </a14:m>
                <a:endParaRPr lang="en-US" dirty="0">
                  <a:latin typeface="Times" pitchFamily="2" charset="0"/>
                </a:endParaRPr>
              </a:p>
              <a:p>
                <a:r>
                  <a:rPr lang="en-US" dirty="0"/>
                  <a:t>We can view direct utility estimation as searching for U in a hypothesis space that is much larger than it needs to be, in that it includes many functions that violate the Bellman equations. For this reason, the algorithm often converges very slowly.</a:t>
                </a:r>
              </a:p>
              <a:p>
                <a:pPr marL="0" indent="0">
                  <a:buNone/>
                </a:pPr>
                <a:endParaRPr lang="en-US" dirty="0">
                  <a:latin typeface="Times" pitchFamily="2" charset="0"/>
                </a:endParaRPr>
              </a:p>
              <a:p>
                <a:endParaRPr lang="en-US" dirty="0"/>
              </a:p>
              <a:p>
                <a:endParaRPr lang="en-US" dirty="0"/>
              </a:p>
            </p:txBody>
          </p:sp>
        </mc:Choice>
        <mc:Fallback>
          <p:sp>
            <p:nvSpPr>
              <p:cNvPr id="3" name="Content Placeholder 2">
                <a:extLst>
                  <a:ext uri="{FF2B5EF4-FFF2-40B4-BE49-F238E27FC236}">
                    <a16:creationId xmlns:a16="http://schemas.microsoft.com/office/drawing/2014/main" id="{814ECAC5-13B3-554F-9695-BC0E25FFD972}"/>
                  </a:ext>
                </a:extLst>
              </p:cNvPr>
              <p:cNvSpPr>
                <a:spLocks noGrp="1" noRot="1" noChangeAspect="1" noMove="1" noResize="1" noEditPoints="1" noAdjustHandles="1" noChangeArrowheads="1" noChangeShapeType="1" noTextEdit="1"/>
              </p:cNvSpPr>
              <p:nvPr>
                <p:ph idx="1"/>
              </p:nvPr>
            </p:nvSpPr>
            <p:spPr>
              <a:xfrm>
                <a:off x="0" y="1295401"/>
                <a:ext cx="9067800" cy="5257800"/>
              </a:xfrm>
              <a:blipFill>
                <a:blip r:embed="rId2"/>
                <a:stretch>
                  <a:fillRect l="-1261" t="-2169" r="-1681"/>
                </a:stretch>
              </a:blipFill>
            </p:spPr>
            <p:txBody>
              <a:bodyPr/>
              <a:lstStyle/>
              <a:p>
                <a:r>
                  <a:rPr lang="en-US">
                    <a:noFill/>
                  </a:rPr>
                  <a:t> </a:t>
                </a:r>
              </a:p>
            </p:txBody>
          </p:sp>
        </mc:Fallback>
      </mc:AlternateContent>
    </p:spTree>
    <p:extLst>
      <p:ext uri="{BB962C8B-B14F-4D97-AF65-F5344CB8AC3E}">
        <p14:creationId xmlns:p14="http://schemas.microsoft.com/office/powerpoint/2010/main" val="264056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5A490-2A51-AB43-A3B3-63B1D33A0A85}"/>
              </a:ext>
            </a:extLst>
          </p:cNvPr>
          <p:cNvSpPr>
            <a:spLocks noGrp="1"/>
          </p:cNvSpPr>
          <p:nvPr>
            <p:ph type="title"/>
          </p:nvPr>
        </p:nvSpPr>
        <p:spPr>
          <a:xfrm>
            <a:off x="0" y="0"/>
            <a:ext cx="9144000" cy="1143000"/>
          </a:xfrm>
        </p:spPr>
        <p:txBody>
          <a:bodyPr/>
          <a:lstStyle/>
          <a:p>
            <a:r>
              <a:rPr lang="en-US" sz="3600" b="1" dirty="0">
                <a:latin typeface="Times" pitchFamily="2" charset="0"/>
              </a:rPr>
              <a:t>Adaptive dynamic programming</a:t>
            </a:r>
            <a:endParaRPr lang="en-US" sz="3600" dirty="0"/>
          </a:p>
        </p:txBody>
      </p:sp>
      <p:sp>
        <p:nvSpPr>
          <p:cNvPr id="3" name="Content Placeholder 2">
            <a:extLst>
              <a:ext uri="{FF2B5EF4-FFF2-40B4-BE49-F238E27FC236}">
                <a16:creationId xmlns:a16="http://schemas.microsoft.com/office/drawing/2014/main" id="{58401563-482D-3347-931B-420AB1B9CF0E}"/>
              </a:ext>
            </a:extLst>
          </p:cNvPr>
          <p:cNvSpPr>
            <a:spLocks noGrp="1"/>
          </p:cNvSpPr>
          <p:nvPr>
            <p:ph idx="1"/>
          </p:nvPr>
        </p:nvSpPr>
        <p:spPr>
          <a:xfrm>
            <a:off x="152400" y="1295401"/>
            <a:ext cx="8839200" cy="4648199"/>
          </a:xfrm>
        </p:spPr>
        <p:txBody>
          <a:bodyPr>
            <a:normAutofit lnSpcReduction="10000"/>
          </a:bodyPr>
          <a:lstStyle/>
          <a:p>
            <a:r>
              <a:rPr lang="en-US" dirty="0">
                <a:latin typeface="Times" pitchFamily="2" charset="0"/>
              </a:rPr>
              <a:t>An </a:t>
            </a:r>
            <a:r>
              <a:rPr lang="en-US" b="1" dirty="0">
                <a:latin typeface="Times" pitchFamily="2" charset="0"/>
              </a:rPr>
              <a:t>adaptive dynamic programming</a:t>
            </a:r>
            <a:r>
              <a:rPr lang="en-US" dirty="0">
                <a:latin typeface="Times" pitchFamily="2" charset="0"/>
              </a:rPr>
              <a:t>(or ADP) agent takes advantage of the constraints among the utilities of states by learning the transition model that connects them and solving the corresponding Markov decision process using a dynamic programming method. </a:t>
            </a:r>
          </a:p>
          <a:p>
            <a:r>
              <a:rPr lang="en-US" dirty="0">
                <a:latin typeface="Times" pitchFamily="2" charset="0"/>
              </a:rPr>
              <a:t>For a passive learning agent, this means plugging the learned transition model </a:t>
            </a:r>
            <a:r>
              <a:rPr lang="en-US" dirty="0">
                <a:latin typeface="CMMI10"/>
              </a:rPr>
              <a:t>P</a:t>
            </a:r>
            <a:r>
              <a:rPr lang="en-US" dirty="0">
                <a:latin typeface="CMR10"/>
              </a:rPr>
              <a:t>(</a:t>
            </a:r>
            <a:r>
              <a:rPr lang="en-US" dirty="0" err="1">
                <a:latin typeface="CMMI10"/>
              </a:rPr>
              <a:t>s</a:t>
            </a:r>
            <a:r>
              <a:rPr lang="en-US" sz="1800" dirty="0" err="1">
                <a:latin typeface="CMSY8"/>
              </a:rPr>
              <a:t>′</a:t>
            </a:r>
            <a:r>
              <a:rPr lang="en-US" dirty="0" err="1">
                <a:latin typeface="CMSY10"/>
              </a:rPr>
              <a:t>|</a:t>
            </a:r>
            <a:r>
              <a:rPr lang="en-US" dirty="0" err="1">
                <a:latin typeface="CMMI10"/>
              </a:rPr>
              <a:t>s</a:t>
            </a:r>
            <a:r>
              <a:rPr lang="en-US" dirty="0">
                <a:latin typeface="CMMI10"/>
              </a:rPr>
              <a:t>,</a:t>
            </a:r>
            <a:r>
              <a:rPr lang="el-GR" dirty="0">
                <a:latin typeface="CMMI10"/>
              </a:rPr>
              <a:t>π</a:t>
            </a:r>
            <a:r>
              <a:rPr lang="el-GR" dirty="0">
                <a:latin typeface="CMR10"/>
              </a:rPr>
              <a:t>(</a:t>
            </a:r>
            <a:r>
              <a:rPr lang="en-US" dirty="0">
                <a:latin typeface="CMMI10"/>
              </a:rPr>
              <a:t>s</a:t>
            </a:r>
            <a:r>
              <a:rPr lang="en-US" dirty="0">
                <a:latin typeface="CMR10"/>
              </a:rPr>
              <a:t>)) </a:t>
            </a:r>
            <a:r>
              <a:rPr lang="en-US" dirty="0">
                <a:latin typeface="Times" pitchFamily="2" charset="0"/>
              </a:rPr>
              <a:t>and the observed rewards </a:t>
            </a:r>
            <a:r>
              <a:rPr lang="en-US" dirty="0">
                <a:latin typeface="CMMI10"/>
              </a:rPr>
              <a:t>R</a:t>
            </a:r>
            <a:r>
              <a:rPr lang="en-US" dirty="0">
                <a:latin typeface="CMR10"/>
              </a:rPr>
              <a:t>(</a:t>
            </a:r>
            <a:r>
              <a:rPr lang="en-US" dirty="0">
                <a:latin typeface="CMMI10"/>
              </a:rPr>
              <a:t>s</a:t>
            </a:r>
            <a:r>
              <a:rPr lang="en-US" dirty="0">
                <a:latin typeface="CMR10"/>
              </a:rPr>
              <a:t>)</a:t>
            </a:r>
            <a:r>
              <a:rPr lang="en-US" dirty="0">
                <a:latin typeface="Times" pitchFamily="2" charset="0"/>
              </a:rPr>
              <a:t>into the Bellman equations to calculate the utilities of the states.</a:t>
            </a:r>
          </a:p>
          <a:p>
            <a:pPr marL="0" indent="0">
              <a:buNone/>
            </a:pPr>
            <a:endParaRPr lang="en-US" dirty="0"/>
          </a:p>
          <a:p>
            <a:endParaRPr lang="en-US" dirty="0"/>
          </a:p>
        </p:txBody>
      </p:sp>
    </p:spTree>
    <p:extLst>
      <p:ext uri="{BB962C8B-B14F-4D97-AF65-F5344CB8AC3E}">
        <p14:creationId xmlns:p14="http://schemas.microsoft.com/office/powerpoint/2010/main" val="3006308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C127-DB50-784F-BF43-8C6C18D1E97F}"/>
              </a:ext>
            </a:extLst>
          </p:cNvPr>
          <p:cNvSpPr>
            <a:spLocks noGrp="1"/>
          </p:cNvSpPr>
          <p:nvPr>
            <p:ph type="title"/>
          </p:nvPr>
        </p:nvSpPr>
        <p:spPr/>
        <p:txBody>
          <a:bodyPr/>
          <a:lstStyle/>
          <a:p>
            <a:r>
              <a:rPr lang="en-US" sz="3600" b="1" dirty="0">
                <a:latin typeface="Times" pitchFamily="2" charset="0"/>
              </a:rPr>
              <a:t>Adaptive dynamic programming</a:t>
            </a:r>
            <a:endParaRPr lang="en-US" sz="3600" dirty="0"/>
          </a:p>
        </p:txBody>
      </p:sp>
      <p:pic>
        <p:nvPicPr>
          <p:cNvPr id="9" name="Picture 8">
            <a:extLst>
              <a:ext uri="{FF2B5EF4-FFF2-40B4-BE49-F238E27FC236}">
                <a16:creationId xmlns:a16="http://schemas.microsoft.com/office/drawing/2014/main" id="{A28D705A-D348-1C4D-BDD9-CD8D5124EDDA}"/>
              </a:ext>
            </a:extLst>
          </p:cNvPr>
          <p:cNvPicPr>
            <a:picLocks noChangeAspect="1"/>
          </p:cNvPicPr>
          <p:nvPr/>
        </p:nvPicPr>
        <p:blipFill>
          <a:blip r:embed="rId2"/>
          <a:stretch>
            <a:fillRect/>
          </a:stretch>
        </p:blipFill>
        <p:spPr>
          <a:xfrm>
            <a:off x="339761" y="1371600"/>
            <a:ext cx="8464478" cy="4648200"/>
          </a:xfrm>
          <a:prstGeom prst="rect">
            <a:avLst/>
          </a:prstGeom>
        </p:spPr>
      </p:pic>
    </p:spTree>
    <p:extLst>
      <p:ext uri="{BB962C8B-B14F-4D97-AF65-F5344CB8AC3E}">
        <p14:creationId xmlns:p14="http://schemas.microsoft.com/office/powerpoint/2010/main" val="163437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DBB8-8CD9-A441-8A90-CAA06AFFC333}"/>
              </a:ext>
            </a:extLst>
          </p:cNvPr>
          <p:cNvSpPr>
            <a:spLocks noGrp="1"/>
          </p:cNvSpPr>
          <p:nvPr>
            <p:ph type="title"/>
          </p:nvPr>
        </p:nvSpPr>
        <p:spPr/>
        <p:txBody>
          <a:bodyPr/>
          <a:lstStyle/>
          <a:p>
            <a:r>
              <a:rPr lang="en-US" sz="3600" dirty="0">
                <a:latin typeface="Times" pitchFamily="2" charset="0"/>
              </a:rPr>
              <a:t>A</a:t>
            </a:r>
            <a:r>
              <a:rPr lang="en-US" sz="2800" dirty="0">
                <a:latin typeface="Times" pitchFamily="2" charset="0"/>
              </a:rPr>
              <a:t>CTIVE </a:t>
            </a:r>
            <a:r>
              <a:rPr lang="en-US" sz="3600" dirty="0">
                <a:latin typeface="Times" pitchFamily="2" charset="0"/>
              </a:rPr>
              <a:t>R</a:t>
            </a:r>
            <a:r>
              <a:rPr lang="en-US" sz="2800" dirty="0">
                <a:latin typeface="Times" pitchFamily="2" charset="0"/>
              </a:rPr>
              <a:t>EINFORCEMENT </a:t>
            </a:r>
            <a:r>
              <a:rPr lang="en-US" sz="3600" dirty="0">
                <a:latin typeface="Times" pitchFamily="2" charset="0"/>
              </a:rPr>
              <a:t>L</a:t>
            </a:r>
            <a:r>
              <a:rPr lang="en-US" sz="2800" dirty="0">
                <a:latin typeface="Times" pitchFamily="2" charset="0"/>
              </a:rPr>
              <a:t>EARNING</a:t>
            </a:r>
            <a:endParaRPr lang="en-US"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B1A23E2-095B-7540-863A-C56F05A292F0}"/>
                  </a:ext>
                </a:extLst>
              </p:cNvPr>
              <p:cNvSpPr>
                <a:spLocks noGrp="1"/>
              </p:cNvSpPr>
              <p:nvPr>
                <p:ph idx="1"/>
              </p:nvPr>
            </p:nvSpPr>
            <p:spPr/>
            <p:txBody>
              <a:bodyPr>
                <a:normAutofit lnSpcReduction="10000"/>
              </a:bodyPr>
              <a:lstStyle/>
              <a:p>
                <a:r>
                  <a:rPr lang="en-US" dirty="0">
                    <a:latin typeface="Times" pitchFamily="2" charset="0"/>
                  </a:rPr>
                  <a:t>A passive learning agent has a fixed policy that determines its behavior. An active agent must decide what actions to take.</a:t>
                </a:r>
                <a:endParaRPr lang="en-US" dirty="0"/>
              </a:p>
              <a:p>
                <a:r>
                  <a:rPr lang="en-US" dirty="0">
                    <a:latin typeface="Times" pitchFamily="2" charset="0"/>
                  </a:rPr>
                  <a:t>We need to take into account the fact that the agent has a choice of actions. The utilities it needs to learn are those defined by the </a:t>
                </a:r>
                <a:r>
                  <a:rPr lang="en-US" i="1" dirty="0">
                    <a:latin typeface="Times" pitchFamily="2" charset="0"/>
                  </a:rPr>
                  <a:t>optimal </a:t>
                </a:r>
                <a:r>
                  <a:rPr lang="en-US" dirty="0">
                    <a:latin typeface="Times" pitchFamily="2" charset="0"/>
                  </a:rPr>
                  <a:t>policy; they obey the Bellman equations:</a:t>
                </a:r>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sub>
                        <m:sup>
                          <m:r>
                            <a:rPr lang="en-US" i="1">
                              <a:latin typeface="Cambria Math" panose="02040503050406030204" pitchFamily="18" charset="0"/>
                              <a:ea typeface="Cambria Math" panose="02040503050406030204" pitchFamily="18" charset="0"/>
                            </a:rPr>
                            <m:t>𝜋</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𝑆</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ea typeface="Cambria Math" panose="02040503050406030204" pitchFamily="18" charset="0"/>
                                </a:rPr>
                                <m:t>)</m:t>
                              </m:r>
                            </m:sub>
                          </m:sSub>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𝑈</m:t>
                              </m:r>
                            </m:e>
                            <m: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ea typeface="Cambria Math" panose="02040503050406030204" pitchFamily="18" charset="0"/>
                                </a:rPr>
                                <m:t>𝜋</m:t>
                              </m:r>
                            </m:sup>
                          </m:sSubSup>
                        </m:e>
                      </m:nary>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FB1A23E2-095B-7540-863A-C56F05A292F0}"/>
                  </a:ext>
                </a:extLst>
              </p:cNvPr>
              <p:cNvSpPr>
                <a:spLocks noGrp="1" noRot="1" noChangeAspect="1" noMove="1" noResize="1" noEditPoints="1" noAdjustHandles="1" noChangeArrowheads="1" noChangeShapeType="1" noTextEdit="1"/>
              </p:cNvSpPr>
              <p:nvPr>
                <p:ph idx="1"/>
              </p:nvPr>
            </p:nvSpPr>
            <p:spPr>
              <a:blipFill>
                <a:blip r:embed="rId2"/>
                <a:stretch>
                  <a:fillRect l="-1631" t="-2488" b="-43035"/>
                </a:stretch>
              </a:blipFill>
            </p:spPr>
            <p:txBody>
              <a:bodyPr/>
              <a:lstStyle/>
              <a:p>
                <a:r>
                  <a:rPr lang="en-US">
                    <a:noFill/>
                  </a:rPr>
                  <a:t> </a:t>
                </a:r>
              </a:p>
            </p:txBody>
          </p:sp>
        </mc:Fallback>
      </mc:AlternateContent>
    </p:spTree>
    <p:extLst>
      <p:ext uri="{BB962C8B-B14F-4D97-AF65-F5344CB8AC3E}">
        <p14:creationId xmlns:p14="http://schemas.microsoft.com/office/powerpoint/2010/main" val="278336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1AD8-FA75-6A43-8EC5-39B8C99AB3B2}"/>
              </a:ext>
            </a:extLst>
          </p:cNvPr>
          <p:cNvSpPr>
            <a:spLocks noGrp="1"/>
          </p:cNvSpPr>
          <p:nvPr>
            <p:ph type="title"/>
          </p:nvPr>
        </p:nvSpPr>
        <p:spPr/>
        <p:txBody>
          <a:bodyPr/>
          <a:lstStyle/>
          <a:p>
            <a:r>
              <a:rPr lang="en-US" dirty="0"/>
              <a:t>Q-Learning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0A5362-01BB-EB41-A415-07FAFDE94E4B}"/>
                  </a:ext>
                </a:extLst>
              </p:cNvPr>
              <p:cNvSpPr>
                <a:spLocks noGrp="1"/>
              </p:cNvSpPr>
              <p:nvPr>
                <p:ph idx="1"/>
              </p:nvPr>
            </p:nvSpPr>
            <p:spPr/>
            <p:txBody>
              <a:bodyPr>
                <a:normAutofit lnSpcReduction="10000"/>
              </a:bodyPr>
              <a:lstStyle/>
              <a:p>
                <a:r>
                  <a:rPr lang="en-US" dirty="0">
                    <a:latin typeface="Times" pitchFamily="2" charset="0"/>
                  </a:rPr>
                  <a:t>Q-values are directly related to utility values as follows:</a:t>
                </a: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sub>
                      </m:sSub>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b>
                          </m:sSub>
                        </m:e>
                      </m:func>
                    </m:oMath>
                  </m:oMathPara>
                </a14:m>
                <a:endParaRPr lang="en-US" dirty="0"/>
              </a:p>
              <a:p>
                <a:r>
                  <a:rPr lang="en-US" i="1" dirty="0">
                    <a:latin typeface="Times" pitchFamily="2" charset="0"/>
                  </a:rPr>
                  <a:t>Does not need a model of the form </a:t>
                </a:r>
                <a:r>
                  <a:rPr lang="en-US" dirty="0">
                    <a:latin typeface="CMMI10"/>
                  </a:rPr>
                  <a:t>P</a:t>
                </a:r>
                <a:r>
                  <a:rPr lang="en-US" dirty="0">
                    <a:latin typeface="CMR10"/>
                  </a:rPr>
                  <a:t>(</a:t>
                </a:r>
                <a:r>
                  <a:rPr lang="en-US" dirty="0" err="1">
                    <a:latin typeface="CMMI10"/>
                  </a:rPr>
                  <a:t>s</a:t>
                </a:r>
                <a:r>
                  <a:rPr lang="en-US" sz="1800" dirty="0" err="1">
                    <a:latin typeface="CMSY8"/>
                  </a:rPr>
                  <a:t>′</a:t>
                </a:r>
                <a:r>
                  <a:rPr lang="en-US" dirty="0" err="1">
                    <a:latin typeface="CMSY10"/>
                  </a:rPr>
                  <a:t>|</a:t>
                </a:r>
                <a:r>
                  <a:rPr lang="en-US" dirty="0" err="1">
                    <a:latin typeface="CMMI10"/>
                  </a:rPr>
                  <a:t>s</a:t>
                </a:r>
                <a:r>
                  <a:rPr lang="en-US" dirty="0">
                    <a:latin typeface="CMMI10"/>
                  </a:rPr>
                  <a:t>, a</a:t>
                </a:r>
                <a:r>
                  <a:rPr lang="en-US" dirty="0">
                    <a:latin typeface="CMR10"/>
                  </a:rPr>
                  <a:t>)</a:t>
                </a:r>
                <a:r>
                  <a:rPr lang="en-US" i="1" dirty="0">
                    <a:latin typeface="Times" pitchFamily="2" charset="0"/>
                  </a:rPr>
                  <a:t>, either for learning or for action selection.</a:t>
                </a:r>
                <a:r>
                  <a:rPr lang="en-US" dirty="0">
                    <a:latin typeface="Times" pitchFamily="2" charset="0"/>
                  </a:rPr>
                  <a:t> We can write a constraint equation that must hold at equilibrium when the Q-values are correct:</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 </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ub>
                          </m:sSub>
                          <m:func>
                            <m:funcPr>
                              <m:ctrlPr>
                                <a:rPr lang="en-US" b="0" i="1" smtClean="0">
                                  <a:latin typeface="Cambria Math" panose="02040503050406030204" pitchFamily="18" charset="0"/>
                                  <a:ea typeface="Cambria Math" panose="02040503050406030204" pitchFamily="18" charset="0"/>
                                </a:rPr>
                              </m:ctrlPr>
                            </m:funcPr>
                            <m:fName>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max</m:t>
                                  </m:r>
                                </m:e>
                                <m:lim>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lim>
                              </m:limLow>
                            </m:fNa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ub>
                              </m:sSub>
                            </m:e>
                          </m:func>
                        </m:e>
                      </m:nary>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CD0A5362-01BB-EB41-A415-07FAFDE94E4B}"/>
                  </a:ext>
                </a:extLst>
              </p:cNvPr>
              <p:cNvSpPr>
                <a:spLocks noGrp="1" noRot="1" noChangeAspect="1" noMove="1" noResize="1" noEditPoints="1" noAdjustHandles="1" noChangeArrowheads="1" noChangeShapeType="1" noTextEdit="1"/>
              </p:cNvSpPr>
              <p:nvPr>
                <p:ph idx="1"/>
              </p:nvPr>
            </p:nvSpPr>
            <p:spPr>
              <a:blipFill>
                <a:blip r:embed="rId2"/>
                <a:stretch>
                  <a:fillRect l="-1631" t="-2488" r="-2936" b="-46766"/>
                </a:stretch>
              </a:blipFill>
            </p:spPr>
            <p:txBody>
              <a:bodyPr/>
              <a:lstStyle/>
              <a:p>
                <a:r>
                  <a:rPr lang="en-US">
                    <a:noFill/>
                  </a:rPr>
                  <a:t> </a:t>
                </a:r>
              </a:p>
            </p:txBody>
          </p:sp>
        </mc:Fallback>
      </mc:AlternateContent>
    </p:spTree>
    <p:extLst>
      <p:ext uri="{BB962C8B-B14F-4D97-AF65-F5344CB8AC3E}">
        <p14:creationId xmlns:p14="http://schemas.microsoft.com/office/powerpoint/2010/main" val="4215591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5312-C545-0E4A-B840-DFE110AF4898}"/>
              </a:ext>
            </a:extLst>
          </p:cNvPr>
          <p:cNvSpPr>
            <a:spLocks noGrp="1"/>
          </p:cNvSpPr>
          <p:nvPr>
            <p:ph type="title"/>
          </p:nvPr>
        </p:nvSpPr>
        <p:spPr/>
        <p:txBody>
          <a:bodyPr/>
          <a:lstStyle/>
          <a:p>
            <a:r>
              <a:rPr lang="en-US" dirty="0"/>
              <a:t>Q-Learning</a:t>
            </a:r>
          </a:p>
        </p:txBody>
      </p:sp>
      <p:pic>
        <p:nvPicPr>
          <p:cNvPr id="5" name="Content Placeholder 4">
            <a:extLst>
              <a:ext uri="{FF2B5EF4-FFF2-40B4-BE49-F238E27FC236}">
                <a16:creationId xmlns:a16="http://schemas.microsoft.com/office/drawing/2014/main" id="{57599A6B-AC89-5944-B244-B4427AD4C947}"/>
              </a:ext>
            </a:extLst>
          </p:cNvPr>
          <p:cNvPicPr>
            <a:picLocks noGrp="1" noChangeAspect="1"/>
          </p:cNvPicPr>
          <p:nvPr>
            <p:ph idx="1"/>
          </p:nvPr>
        </p:nvPicPr>
        <p:blipFill>
          <a:blip r:embed="rId2"/>
          <a:stretch>
            <a:fillRect/>
          </a:stretch>
        </p:blipFill>
        <p:spPr>
          <a:xfrm>
            <a:off x="123902" y="1371600"/>
            <a:ext cx="8863981" cy="3733800"/>
          </a:xfrm>
        </p:spPr>
      </p:pic>
    </p:spTree>
    <p:extLst>
      <p:ext uri="{BB962C8B-B14F-4D97-AF65-F5344CB8AC3E}">
        <p14:creationId xmlns:p14="http://schemas.microsoft.com/office/powerpoint/2010/main" val="3046751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B52A-BE69-BC46-BACF-7E0A3C7B2C91}"/>
              </a:ext>
            </a:extLst>
          </p:cNvPr>
          <p:cNvSpPr>
            <a:spLocks noGrp="1"/>
          </p:cNvSpPr>
          <p:nvPr>
            <p:ph type="title"/>
          </p:nvPr>
        </p:nvSpPr>
        <p:spPr/>
        <p:txBody>
          <a:bodyPr/>
          <a:lstStyle/>
          <a:p>
            <a:r>
              <a:rPr lang="en-US" dirty="0"/>
              <a:t>Deep Q-Learning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9DEA1A-9280-2542-8F8F-AD85A249222C}"/>
                  </a:ext>
                </a:extLst>
              </p:cNvPr>
              <p:cNvSpPr>
                <a:spLocks noGrp="1"/>
              </p:cNvSpPr>
              <p:nvPr>
                <p:ph idx="1"/>
              </p:nvPr>
            </p:nvSpPr>
            <p:spPr>
              <a:xfrm>
                <a:off x="0" y="1124197"/>
                <a:ext cx="8839200" cy="5867400"/>
              </a:xfrm>
            </p:spPr>
            <p:txBody>
              <a:bodyPr>
                <a:normAutofit/>
              </a:bodyPr>
              <a:lstStyle/>
              <a:p>
                <a:r>
                  <a:rPr lang="en-US" dirty="0"/>
                  <a:t>Continuous State Space:</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func>
                        <m:funcPr>
                          <m:ctrlPr>
                            <a:rPr lang="en-US" b="0" i="1" smtClean="0">
                              <a:latin typeface="Cambria Math" panose="02040503050406030204" pitchFamily="18" charset="0"/>
                              <a:ea typeface="Cambria Math" panose="02040503050406030204" pitchFamily="18" charset="0"/>
                            </a:rPr>
                          </m:ctrlPr>
                        </m:funcPr>
                        <m:fName>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max</m:t>
                              </m:r>
                            </m:e>
                            <m:li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sup>
                              </m:sSup>
                            </m:lim>
                          </m:limLow>
                        </m:fNa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sub>
                          </m:sSub>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d>
                            <m:dPr>
                              <m:ctrlPr>
                                <a:rPr lang="en-US" i="1">
                                  <a:latin typeface="Cambria Math" panose="02040503050406030204" pitchFamily="18" charset="0"/>
                                </a:rPr>
                              </m:ctrlPr>
                            </m:dPr>
                            <m:e>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𝑎</m:t>
                              </m:r>
                            </m:e>
                          </m:d>
                        </m:sub>
                      </m:sSub>
                      <m:r>
                        <a:rPr lang="en-US" b="0" i="1" smtClean="0">
                          <a:latin typeface="Cambria Math" panose="02040503050406030204" pitchFamily="18" charset="0"/>
                        </a:rPr>
                        <m:t>)</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979DEA1A-9280-2542-8F8F-AD85A249222C}"/>
                  </a:ext>
                </a:extLst>
              </p:cNvPr>
              <p:cNvSpPr>
                <a:spLocks noGrp="1" noRot="1" noChangeAspect="1" noMove="1" noResize="1" noEditPoints="1" noAdjustHandles="1" noChangeArrowheads="1" noChangeShapeType="1" noTextEdit="1"/>
              </p:cNvSpPr>
              <p:nvPr>
                <p:ph idx="1"/>
              </p:nvPr>
            </p:nvSpPr>
            <p:spPr>
              <a:xfrm>
                <a:off x="0" y="1124197"/>
                <a:ext cx="8839200" cy="5867400"/>
              </a:xfrm>
              <a:blipFill>
                <a:blip r:embed="rId2"/>
                <a:stretch>
                  <a:fillRect l="-1724" t="-129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157F336-F13C-734B-837D-4AC78EFF3766}"/>
              </a:ext>
            </a:extLst>
          </p:cNvPr>
          <p:cNvPicPr>
            <a:picLocks noChangeAspect="1"/>
          </p:cNvPicPr>
          <p:nvPr/>
        </p:nvPicPr>
        <p:blipFill>
          <a:blip r:embed="rId3"/>
          <a:stretch>
            <a:fillRect/>
          </a:stretch>
        </p:blipFill>
        <p:spPr>
          <a:xfrm>
            <a:off x="2133600" y="1752600"/>
            <a:ext cx="4279900" cy="3860800"/>
          </a:xfrm>
          <a:prstGeom prst="rect">
            <a:avLst/>
          </a:prstGeom>
        </p:spPr>
      </p:pic>
    </p:spTree>
    <p:extLst>
      <p:ext uri="{BB962C8B-B14F-4D97-AF65-F5344CB8AC3E}">
        <p14:creationId xmlns:p14="http://schemas.microsoft.com/office/powerpoint/2010/main" val="1880049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29AC-9C13-BA44-828F-C3DEF6F69AFF}"/>
              </a:ext>
            </a:extLst>
          </p:cNvPr>
          <p:cNvSpPr>
            <a:spLocks noGrp="1"/>
          </p:cNvSpPr>
          <p:nvPr>
            <p:ph type="title"/>
          </p:nvPr>
        </p:nvSpPr>
        <p:spPr/>
        <p:txBody>
          <a:bodyPr/>
          <a:lstStyle/>
          <a:p>
            <a:r>
              <a:rPr lang="en-US" dirty="0"/>
              <a:t>Reinforcement Learning</a:t>
            </a:r>
          </a:p>
        </p:txBody>
      </p:sp>
      <p:sp>
        <p:nvSpPr>
          <p:cNvPr id="3" name="Content Placeholder 2">
            <a:extLst>
              <a:ext uri="{FF2B5EF4-FFF2-40B4-BE49-F238E27FC236}">
                <a16:creationId xmlns:a16="http://schemas.microsoft.com/office/drawing/2014/main" id="{75582E4E-1B6A-B04C-ABF6-9C93073C9C62}"/>
              </a:ext>
            </a:extLst>
          </p:cNvPr>
          <p:cNvSpPr>
            <a:spLocks noGrp="1"/>
          </p:cNvSpPr>
          <p:nvPr>
            <p:ph idx="1"/>
          </p:nvPr>
        </p:nvSpPr>
        <p:spPr/>
        <p:txBody>
          <a:bodyPr>
            <a:noAutofit/>
          </a:bodyPr>
          <a:lstStyle/>
          <a:p>
            <a:r>
              <a:rPr lang="en-US" sz="2800" dirty="0"/>
              <a:t>Markov Decision Process</a:t>
            </a:r>
          </a:p>
          <a:p>
            <a:r>
              <a:rPr lang="en-US" sz="2800" dirty="0"/>
              <a:t>Agent Designs</a:t>
            </a:r>
          </a:p>
          <a:p>
            <a:r>
              <a:rPr lang="en-US" sz="2800" dirty="0"/>
              <a:t>Passive Reinforcement Learning</a:t>
            </a:r>
            <a:endParaRPr lang="en-US" dirty="0"/>
          </a:p>
          <a:p>
            <a:pPr lvl="1"/>
            <a:r>
              <a:rPr lang="en-US" sz="2400" dirty="0"/>
              <a:t>Direct Utility Estimation</a:t>
            </a:r>
          </a:p>
          <a:p>
            <a:pPr lvl="1"/>
            <a:r>
              <a:rPr lang="en-US" sz="2400" dirty="0"/>
              <a:t>Adaptive Dynamic Programming (ADP)</a:t>
            </a:r>
          </a:p>
          <a:p>
            <a:r>
              <a:rPr lang="en-US" sz="2800" dirty="0"/>
              <a:t>Active Reinforcement Learning</a:t>
            </a:r>
          </a:p>
          <a:p>
            <a:pPr lvl="1"/>
            <a:r>
              <a:rPr lang="en-US" sz="2400" dirty="0"/>
              <a:t>Q-Learning</a:t>
            </a:r>
          </a:p>
          <a:p>
            <a:r>
              <a:rPr lang="en-US" sz="2800" dirty="0"/>
              <a:t>Deep Q-Learning</a:t>
            </a:r>
          </a:p>
          <a:p>
            <a:r>
              <a:rPr lang="en-US" sz="2800" dirty="0"/>
              <a:t>Deep Reinforcement Learning</a:t>
            </a:r>
          </a:p>
          <a:p>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4155307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3B0D-4D89-4645-B1A1-E7EA78753E41}"/>
              </a:ext>
            </a:extLst>
          </p:cNvPr>
          <p:cNvSpPr>
            <a:spLocks noGrp="1"/>
          </p:cNvSpPr>
          <p:nvPr>
            <p:ph type="title"/>
          </p:nvPr>
        </p:nvSpPr>
        <p:spPr/>
        <p:txBody>
          <a:bodyPr/>
          <a:lstStyle/>
          <a:p>
            <a:r>
              <a:rPr lang="en-US" dirty="0"/>
              <a:t>Deep Q-Learning</a:t>
            </a:r>
          </a:p>
        </p:txBody>
      </p:sp>
      <p:pic>
        <p:nvPicPr>
          <p:cNvPr id="4" name="Picture 3">
            <a:extLst>
              <a:ext uri="{FF2B5EF4-FFF2-40B4-BE49-F238E27FC236}">
                <a16:creationId xmlns:a16="http://schemas.microsoft.com/office/drawing/2014/main" id="{78A44EB3-D4BF-C146-B7F2-26369CC0F5A8}"/>
              </a:ext>
            </a:extLst>
          </p:cNvPr>
          <p:cNvPicPr>
            <a:picLocks noChangeAspect="1"/>
          </p:cNvPicPr>
          <p:nvPr/>
        </p:nvPicPr>
        <p:blipFill>
          <a:blip r:embed="rId2"/>
          <a:stretch>
            <a:fillRect/>
          </a:stretch>
        </p:blipFill>
        <p:spPr>
          <a:xfrm>
            <a:off x="0" y="914400"/>
            <a:ext cx="9144000" cy="3146998"/>
          </a:xfrm>
          <a:prstGeom prst="rect">
            <a:avLst/>
          </a:prstGeom>
        </p:spPr>
      </p:pic>
      <p:pic>
        <p:nvPicPr>
          <p:cNvPr id="6" name="Picture 5">
            <a:extLst>
              <a:ext uri="{FF2B5EF4-FFF2-40B4-BE49-F238E27FC236}">
                <a16:creationId xmlns:a16="http://schemas.microsoft.com/office/drawing/2014/main" id="{B36494EB-F876-9245-841B-6C09A6F394A8}"/>
              </a:ext>
            </a:extLst>
          </p:cNvPr>
          <p:cNvPicPr>
            <a:picLocks noChangeAspect="1"/>
          </p:cNvPicPr>
          <p:nvPr/>
        </p:nvPicPr>
        <p:blipFill>
          <a:blip r:embed="rId3"/>
          <a:stretch>
            <a:fillRect/>
          </a:stretch>
        </p:blipFill>
        <p:spPr>
          <a:xfrm>
            <a:off x="0" y="4086138"/>
            <a:ext cx="9144000" cy="2438400"/>
          </a:xfrm>
          <a:prstGeom prst="rect">
            <a:avLst/>
          </a:prstGeom>
        </p:spPr>
      </p:pic>
    </p:spTree>
    <p:extLst>
      <p:ext uri="{BB962C8B-B14F-4D97-AF65-F5344CB8AC3E}">
        <p14:creationId xmlns:p14="http://schemas.microsoft.com/office/powerpoint/2010/main" val="914328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40CB-A71B-7A43-AC21-9CCCAF8B5C58}"/>
              </a:ext>
            </a:extLst>
          </p:cNvPr>
          <p:cNvSpPr>
            <a:spLocks noGrp="1"/>
          </p:cNvSpPr>
          <p:nvPr>
            <p:ph type="title"/>
          </p:nvPr>
        </p:nvSpPr>
        <p:spPr/>
        <p:txBody>
          <a:bodyPr/>
          <a:lstStyle/>
          <a:p>
            <a:r>
              <a:rPr lang="en-US" dirty="0"/>
              <a:t>Deep Reinforcement Learning</a:t>
            </a:r>
          </a:p>
        </p:txBody>
      </p:sp>
      <p:sp>
        <p:nvSpPr>
          <p:cNvPr id="3" name="Content Placeholder 2">
            <a:extLst>
              <a:ext uri="{FF2B5EF4-FFF2-40B4-BE49-F238E27FC236}">
                <a16:creationId xmlns:a16="http://schemas.microsoft.com/office/drawing/2014/main" id="{E7A630DE-5F9D-3943-900A-1A19DA9F5A16}"/>
              </a:ext>
            </a:extLst>
          </p:cNvPr>
          <p:cNvSpPr>
            <a:spLocks noGrp="1"/>
          </p:cNvSpPr>
          <p:nvPr>
            <p:ph idx="1"/>
          </p:nvPr>
        </p:nvSpPr>
        <p:spPr>
          <a:xfrm>
            <a:off x="0" y="1295399"/>
            <a:ext cx="9144000" cy="2438401"/>
          </a:xfrm>
        </p:spPr>
        <p:txBody>
          <a:bodyPr>
            <a:normAutofit fontScale="77500" lnSpcReduction="20000"/>
          </a:bodyPr>
          <a:lstStyle/>
          <a:p>
            <a:r>
              <a:rPr lang="en-US" dirty="0"/>
              <a:t> </a:t>
            </a:r>
            <a:r>
              <a:rPr lang="en-US" dirty="0" err="1"/>
              <a:t>AlphaGo's</a:t>
            </a:r>
            <a:r>
              <a:rPr lang="en-US" dirty="0"/>
              <a:t> team published an article in the journal Nature on October 19 2017, introducing </a:t>
            </a:r>
            <a:r>
              <a:rPr lang="en-US" dirty="0" err="1"/>
              <a:t>AlphaGo</a:t>
            </a:r>
            <a:r>
              <a:rPr lang="en-US" dirty="0"/>
              <a:t> Zero. </a:t>
            </a:r>
          </a:p>
          <a:p>
            <a:r>
              <a:rPr lang="en-US" dirty="0"/>
              <a:t>By playing games against itself, </a:t>
            </a:r>
            <a:r>
              <a:rPr lang="en-US" dirty="0" err="1"/>
              <a:t>AlphaGo</a:t>
            </a:r>
            <a:r>
              <a:rPr lang="en-US" dirty="0"/>
              <a:t> Zero surpassed the strength of </a:t>
            </a:r>
            <a:r>
              <a:rPr lang="en-US" dirty="0" err="1"/>
              <a:t>AlphaGo</a:t>
            </a:r>
            <a:r>
              <a:rPr lang="en-US" dirty="0"/>
              <a:t> Lee — the program that beat 17 time world champion Lee   100–0 — in three days by winning 100 games to 0, reached the level of </a:t>
            </a:r>
            <a:r>
              <a:rPr lang="en-US" dirty="0" err="1"/>
              <a:t>AlphaGo</a:t>
            </a:r>
            <a:r>
              <a:rPr lang="en-US" dirty="0"/>
              <a:t> Master in 21 days, and exceeded all the old versions in 40 days. </a:t>
            </a:r>
            <a:r>
              <a:rPr lang="en-US" dirty="0" err="1"/>
              <a:t>AlphaGo</a:t>
            </a:r>
            <a:r>
              <a:rPr lang="en-US" dirty="0"/>
              <a:t> Zero  did not need any data.</a:t>
            </a:r>
          </a:p>
          <a:p>
            <a:endParaRPr lang="en-US" dirty="0"/>
          </a:p>
        </p:txBody>
      </p:sp>
      <p:pic>
        <p:nvPicPr>
          <p:cNvPr id="7" name="Picture 6">
            <a:extLst>
              <a:ext uri="{FF2B5EF4-FFF2-40B4-BE49-F238E27FC236}">
                <a16:creationId xmlns:a16="http://schemas.microsoft.com/office/drawing/2014/main" id="{62589FCA-33EA-3249-A510-DC6FBDFB1AF2}"/>
              </a:ext>
            </a:extLst>
          </p:cNvPr>
          <p:cNvPicPr>
            <a:picLocks noChangeAspect="1"/>
          </p:cNvPicPr>
          <p:nvPr/>
        </p:nvPicPr>
        <p:blipFill>
          <a:blip r:embed="rId2"/>
          <a:stretch>
            <a:fillRect/>
          </a:stretch>
        </p:blipFill>
        <p:spPr>
          <a:xfrm>
            <a:off x="304800" y="3657600"/>
            <a:ext cx="8686799" cy="2838005"/>
          </a:xfrm>
          <a:prstGeom prst="rect">
            <a:avLst/>
          </a:prstGeom>
        </p:spPr>
      </p:pic>
    </p:spTree>
    <p:extLst>
      <p:ext uri="{BB962C8B-B14F-4D97-AF65-F5344CB8AC3E}">
        <p14:creationId xmlns:p14="http://schemas.microsoft.com/office/powerpoint/2010/main" val="137681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5" name="Content Placeholder 4"/>
          <p:cNvSpPr>
            <a:spLocks noGrp="1"/>
          </p:cNvSpPr>
          <p:nvPr>
            <p:ph idx="1"/>
          </p:nvPr>
        </p:nvSpPr>
        <p:spPr/>
        <p:txBody>
          <a:bodyPr/>
          <a:lstStyle/>
          <a:p>
            <a:r>
              <a:rPr lang="en-US" dirty="0"/>
              <a:t>Play video games: Deep Q-learning</a:t>
            </a:r>
          </a:p>
          <a:p>
            <a:r>
              <a:rPr lang="en-US" sz="2400" dirty="0">
                <a:hlinkClick r:id="rId3"/>
              </a:rPr>
              <a:t>https://www.youtube.com/watch?v=V1eYniJ0Rnk</a:t>
            </a:r>
            <a:r>
              <a:rPr lang="en-US" sz="2400" dirty="0"/>
              <a:t> </a:t>
            </a:r>
          </a:p>
          <a:p>
            <a:endParaRPr lang="en-US" sz="2400" dirty="0"/>
          </a:p>
          <a:p>
            <a:r>
              <a:rPr lang="en-US" dirty="0"/>
              <a:t>Play board games: Alpha-go</a:t>
            </a:r>
          </a:p>
          <a:p>
            <a:r>
              <a:rPr lang="en-US" sz="2400" dirty="0">
                <a:hlinkClick r:id="rId4"/>
              </a:rPr>
              <a:t>https://www.youtube.com/watch?v=tXlM99xPQC8</a:t>
            </a:r>
            <a:r>
              <a:rPr lang="en-US" sz="2400" dirty="0"/>
              <a:t> </a:t>
            </a:r>
          </a:p>
          <a:p>
            <a:endParaRPr lang="en-US" sz="2400" dirty="0"/>
          </a:p>
        </p:txBody>
      </p:sp>
    </p:spTree>
    <p:extLst>
      <p:ext uri="{BB962C8B-B14F-4D97-AF65-F5344CB8AC3E}">
        <p14:creationId xmlns:p14="http://schemas.microsoft.com/office/powerpoint/2010/main" val="1176975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60952">
            <a:off x="3246121" y="1336773"/>
            <a:ext cx="2749471" cy="6247864"/>
          </a:xfrm>
          <a:prstGeom prst="rect">
            <a:avLst/>
          </a:prstGeom>
          <a:noFill/>
        </p:spPr>
        <p:txBody>
          <a:bodyPr wrap="none" lIns="91440" tIns="45720" rIns="91440" bIns="45720">
            <a:spAutoFit/>
          </a:bodyPr>
          <a:lstStyle/>
          <a:p>
            <a:pPr algn="ctr"/>
            <a:r>
              <a:rPr lang="en-US" sz="40000" b="1" cap="none" spc="0" dirty="0">
                <a:ln w="12700">
                  <a:solidFill>
                    <a:schemeClr val="tx2">
                      <a:satMod val="155000"/>
                    </a:schemeClr>
                  </a:solidFill>
                  <a:prstDash val="solid"/>
                </a:ln>
                <a:solidFill>
                  <a:srgbClr val="31BA49"/>
                </a:solidFill>
                <a:effectLst>
                  <a:outerShdw blurRad="41275" dist="20320" dir="1800000" algn="tl" rotWithShape="0">
                    <a:srgbClr val="000000">
                      <a:alpha val="40000"/>
                    </a:srgbClr>
                  </a:outerShdw>
                </a:effectLst>
                <a:latin typeface="+mn-lt"/>
              </a:rPr>
              <a:t>?</a:t>
            </a:r>
          </a:p>
        </p:txBody>
      </p:sp>
      <p:sp>
        <p:nvSpPr>
          <p:cNvPr id="17409" name="Title 1"/>
          <p:cNvSpPr>
            <a:spLocks noGrp="1"/>
          </p:cNvSpPr>
          <p:nvPr>
            <p:ph type="title"/>
          </p:nvPr>
        </p:nvSpPr>
        <p:spPr/>
        <p:txBody>
          <a:bodyPr/>
          <a:lstStyle/>
          <a:p>
            <a:pPr eaLnBrk="1" hangingPunct="1"/>
            <a:r>
              <a:rPr lang="en-US" dirty="0">
                <a:latin typeface="Times New Roman" charset="0"/>
                <a:ea typeface="ＭＳ Ｐゴシック" charset="0"/>
                <a:cs typeface="ＭＳ Ｐゴシック" charset="0"/>
              </a:rPr>
              <a:t>Questions</a:t>
            </a:r>
          </a:p>
        </p:txBody>
      </p:sp>
    </p:spTree>
    <p:extLst>
      <p:ext uri="{BB962C8B-B14F-4D97-AF65-F5344CB8AC3E}">
        <p14:creationId xmlns:p14="http://schemas.microsoft.com/office/powerpoint/2010/main" val="1512740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AD7DE-9CC2-084F-99CA-A11F62C0A606}"/>
              </a:ext>
            </a:extLst>
          </p:cNvPr>
          <p:cNvSpPr>
            <a:spLocks noGrp="1"/>
          </p:cNvSpPr>
          <p:nvPr>
            <p:ph type="title"/>
          </p:nvPr>
        </p:nvSpPr>
        <p:spPr/>
        <p:txBody>
          <a:bodyPr/>
          <a:lstStyle/>
          <a:p>
            <a:r>
              <a:rPr lang="en-US" dirty="0"/>
              <a:t>My Research Project</a:t>
            </a:r>
          </a:p>
        </p:txBody>
      </p:sp>
      <p:sp>
        <p:nvSpPr>
          <p:cNvPr id="3" name="Content Placeholder 2">
            <a:extLst>
              <a:ext uri="{FF2B5EF4-FFF2-40B4-BE49-F238E27FC236}">
                <a16:creationId xmlns:a16="http://schemas.microsoft.com/office/drawing/2014/main" id="{1CABC3C6-C2BA-0940-99B7-57B2B3270394}"/>
              </a:ext>
            </a:extLst>
          </p:cNvPr>
          <p:cNvSpPr>
            <a:spLocks noGrp="1"/>
          </p:cNvSpPr>
          <p:nvPr>
            <p:ph idx="1"/>
          </p:nvPr>
        </p:nvSpPr>
        <p:spPr>
          <a:xfrm>
            <a:off x="-20782" y="1422401"/>
            <a:ext cx="5334000" cy="2539999"/>
          </a:xfrm>
        </p:spPr>
        <p:txBody>
          <a:bodyPr>
            <a:normAutofit fontScale="92500" lnSpcReduction="20000"/>
          </a:bodyPr>
          <a:lstStyle/>
          <a:p>
            <a:r>
              <a:rPr lang="en-US" dirty="0"/>
              <a:t>Playing game of Dominos with a Nao robot from human instructions.</a:t>
            </a:r>
          </a:p>
          <a:p>
            <a:r>
              <a:rPr lang="en-US" dirty="0"/>
              <a:t>Use Deep Transferring Reinforcement Learning to help with object grasping</a:t>
            </a:r>
          </a:p>
          <a:p>
            <a:endParaRPr lang="en-US" dirty="0"/>
          </a:p>
        </p:txBody>
      </p:sp>
      <p:pic>
        <p:nvPicPr>
          <p:cNvPr id="4" name="Picture 3">
            <a:extLst>
              <a:ext uri="{FF2B5EF4-FFF2-40B4-BE49-F238E27FC236}">
                <a16:creationId xmlns:a16="http://schemas.microsoft.com/office/drawing/2014/main" id="{EAC5A9AE-28ED-EB4E-BB11-A581EF0B94EB}"/>
              </a:ext>
            </a:extLst>
          </p:cNvPr>
          <p:cNvPicPr>
            <a:picLocks noChangeAspect="1"/>
          </p:cNvPicPr>
          <p:nvPr/>
        </p:nvPicPr>
        <p:blipFill>
          <a:blip r:embed="rId2"/>
          <a:stretch>
            <a:fillRect/>
          </a:stretch>
        </p:blipFill>
        <p:spPr>
          <a:xfrm>
            <a:off x="0" y="27709"/>
            <a:ext cx="1905000" cy="1427248"/>
          </a:xfrm>
          <a:prstGeom prst="rect">
            <a:avLst/>
          </a:prstGeom>
        </p:spPr>
      </p:pic>
      <p:pic>
        <p:nvPicPr>
          <p:cNvPr id="6" name="Picture 5">
            <a:extLst>
              <a:ext uri="{FF2B5EF4-FFF2-40B4-BE49-F238E27FC236}">
                <a16:creationId xmlns:a16="http://schemas.microsoft.com/office/drawing/2014/main" id="{9D2FB86C-F823-4E46-9D1C-DAE0795B6BF0}"/>
              </a:ext>
            </a:extLst>
          </p:cNvPr>
          <p:cNvPicPr>
            <a:picLocks noChangeAspect="1"/>
          </p:cNvPicPr>
          <p:nvPr/>
        </p:nvPicPr>
        <p:blipFill>
          <a:blip r:embed="rId3"/>
          <a:stretch>
            <a:fillRect/>
          </a:stretch>
        </p:blipFill>
        <p:spPr>
          <a:xfrm>
            <a:off x="5334000" y="1422400"/>
            <a:ext cx="3676650" cy="4902200"/>
          </a:xfrm>
          <a:prstGeom prst="rect">
            <a:avLst/>
          </a:prstGeom>
        </p:spPr>
      </p:pic>
      <p:pic>
        <p:nvPicPr>
          <p:cNvPr id="8" name="Picture 7">
            <a:extLst>
              <a:ext uri="{FF2B5EF4-FFF2-40B4-BE49-F238E27FC236}">
                <a16:creationId xmlns:a16="http://schemas.microsoft.com/office/drawing/2014/main" id="{51097E65-041E-F940-A5EE-133C83FEB032}"/>
              </a:ext>
            </a:extLst>
          </p:cNvPr>
          <p:cNvPicPr>
            <a:picLocks noChangeAspect="1"/>
          </p:cNvPicPr>
          <p:nvPr/>
        </p:nvPicPr>
        <p:blipFill>
          <a:blip r:embed="rId4"/>
          <a:stretch>
            <a:fillRect/>
          </a:stretch>
        </p:blipFill>
        <p:spPr>
          <a:xfrm>
            <a:off x="360218" y="3753980"/>
            <a:ext cx="4668982" cy="3088186"/>
          </a:xfrm>
          <a:prstGeom prst="rect">
            <a:avLst/>
          </a:prstGeom>
        </p:spPr>
      </p:pic>
    </p:spTree>
    <p:extLst>
      <p:ext uri="{BB962C8B-B14F-4D97-AF65-F5344CB8AC3E}">
        <p14:creationId xmlns:p14="http://schemas.microsoft.com/office/powerpoint/2010/main" val="1783317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01BD-6A01-824C-8622-03D2BD9A55FE}"/>
              </a:ext>
            </a:extLst>
          </p:cNvPr>
          <p:cNvSpPr>
            <a:spLocks noGrp="1"/>
          </p:cNvSpPr>
          <p:nvPr>
            <p:ph type="title"/>
          </p:nvPr>
        </p:nvSpPr>
        <p:spPr>
          <a:xfrm>
            <a:off x="685800" y="0"/>
            <a:ext cx="8458200" cy="1143000"/>
          </a:xfrm>
        </p:spPr>
        <p:txBody>
          <a:bodyPr/>
          <a:lstStyle/>
          <a:p>
            <a:r>
              <a:rPr lang="en-US" sz="2800" dirty="0"/>
              <a:t>Deep Transferring </a:t>
            </a:r>
            <a:r>
              <a:rPr lang="en-US" sz="2400" dirty="0"/>
              <a:t>Reinforcement</a:t>
            </a:r>
            <a:r>
              <a:rPr lang="en-US" sz="2800" dirty="0"/>
              <a:t> Learning</a:t>
            </a:r>
          </a:p>
        </p:txBody>
      </p:sp>
      <p:pic>
        <p:nvPicPr>
          <p:cNvPr id="5" name="Picture 4">
            <a:extLst>
              <a:ext uri="{FF2B5EF4-FFF2-40B4-BE49-F238E27FC236}">
                <a16:creationId xmlns:a16="http://schemas.microsoft.com/office/drawing/2014/main" id="{73359BE8-CE6B-E747-8256-ACB676290DC2}"/>
              </a:ext>
            </a:extLst>
          </p:cNvPr>
          <p:cNvPicPr>
            <a:picLocks noChangeAspect="1"/>
          </p:cNvPicPr>
          <p:nvPr/>
        </p:nvPicPr>
        <p:blipFill>
          <a:blip r:embed="rId2"/>
          <a:stretch>
            <a:fillRect/>
          </a:stretch>
        </p:blipFill>
        <p:spPr>
          <a:xfrm>
            <a:off x="0" y="27709"/>
            <a:ext cx="1905000" cy="1427248"/>
          </a:xfrm>
          <a:prstGeom prst="rect">
            <a:avLst/>
          </a:prstGeom>
        </p:spPr>
      </p:pic>
      <p:pic>
        <p:nvPicPr>
          <p:cNvPr id="7" name="Picture 6">
            <a:extLst>
              <a:ext uri="{FF2B5EF4-FFF2-40B4-BE49-F238E27FC236}">
                <a16:creationId xmlns:a16="http://schemas.microsoft.com/office/drawing/2014/main" id="{E5340198-B2C9-9447-8E70-E4EFA4FE9270}"/>
              </a:ext>
            </a:extLst>
          </p:cNvPr>
          <p:cNvPicPr>
            <a:picLocks noChangeAspect="1"/>
          </p:cNvPicPr>
          <p:nvPr/>
        </p:nvPicPr>
        <p:blipFill>
          <a:blip r:embed="rId3"/>
          <a:stretch>
            <a:fillRect/>
          </a:stretch>
        </p:blipFill>
        <p:spPr>
          <a:xfrm>
            <a:off x="1934688" y="1676400"/>
            <a:ext cx="6553200" cy="4364002"/>
          </a:xfrm>
          <a:prstGeom prst="rect">
            <a:avLst/>
          </a:prstGeom>
        </p:spPr>
      </p:pic>
      <p:pic>
        <p:nvPicPr>
          <p:cNvPr id="9" name="Picture 8">
            <a:extLst>
              <a:ext uri="{FF2B5EF4-FFF2-40B4-BE49-F238E27FC236}">
                <a16:creationId xmlns:a16="http://schemas.microsoft.com/office/drawing/2014/main" id="{7E04A69D-ADFC-5046-8F1A-8B8189F5A72D}"/>
              </a:ext>
            </a:extLst>
          </p:cNvPr>
          <p:cNvPicPr>
            <a:picLocks noChangeAspect="1"/>
          </p:cNvPicPr>
          <p:nvPr/>
        </p:nvPicPr>
        <p:blipFill>
          <a:blip r:embed="rId4"/>
          <a:stretch>
            <a:fillRect/>
          </a:stretch>
        </p:blipFill>
        <p:spPr>
          <a:xfrm>
            <a:off x="6799599" y="5257800"/>
            <a:ext cx="1591728" cy="943099"/>
          </a:xfrm>
          <a:prstGeom prst="rect">
            <a:avLst/>
          </a:prstGeom>
        </p:spPr>
      </p:pic>
      <p:pic>
        <p:nvPicPr>
          <p:cNvPr id="17" name="Content Placeholder 16">
            <a:extLst>
              <a:ext uri="{FF2B5EF4-FFF2-40B4-BE49-F238E27FC236}">
                <a16:creationId xmlns:a16="http://schemas.microsoft.com/office/drawing/2014/main" id="{94893A13-5CB6-1D42-8BF1-239D73BA2929}"/>
              </a:ext>
            </a:extLst>
          </p:cNvPr>
          <p:cNvPicPr>
            <a:picLocks noGrp="1" noChangeAspect="1"/>
          </p:cNvPicPr>
          <p:nvPr>
            <p:ph idx="1"/>
          </p:nvPr>
        </p:nvPicPr>
        <p:blipFill>
          <a:blip r:embed="rId5"/>
          <a:stretch>
            <a:fillRect/>
          </a:stretch>
        </p:blipFill>
        <p:spPr>
          <a:xfrm>
            <a:off x="185800" y="3447192"/>
            <a:ext cx="2362200" cy="2593210"/>
          </a:xfrm>
        </p:spPr>
      </p:pic>
      <p:pic>
        <p:nvPicPr>
          <p:cNvPr id="21" name="Picture 20">
            <a:extLst>
              <a:ext uri="{FF2B5EF4-FFF2-40B4-BE49-F238E27FC236}">
                <a16:creationId xmlns:a16="http://schemas.microsoft.com/office/drawing/2014/main" id="{77E7813B-091C-6841-B029-44C449F6D2F0}"/>
              </a:ext>
            </a:extLst>
          </p:cNvPr>
          <p:cNvPicPr>
            <a:picLocks noChangeAspect="1"/>
          </p:cNvPicPr>
          <p:nvPr/>
        </p:nvPicPr>
        <p:blipFill>
          <a:blip r:embed="rId6"/>
          <a:stretch>
            <a:fillRect/>
          </a:stretch>
        </p:blipFill>
        <p:spPr>
          <a:xfrm>
            <a:off x="185799" y="1752600"/>
            <a:ext cx="2362200" cy="1771650"/>
          </a:xfrm>
          <a:prstGeom prst="rect">
            <a:avLst/>
          </a:prstGeom>
        </p:spPr>
      </p:pic>
    </p:spTree>
    <p:extLst>
      <p:ext uri="{BB962C8B-B14F-4D97-AF65-F5344CB8AC3E}">
        <p14:creationId xmlns:p14="http://schemas.microsoft.com/office/powerpoint/2010/main" val="3762520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2946A-5C6D-924C-8A3A-974EBA0662F9}"/>
              </a:ext>
            </a:extLst>
          </p:cNvPr>
          <p:cNvSpPr>
            <a:spLocks noGrp="1"/>
          </p:cNvSpPr>
          <p:nvPr>
            <p:ph type="title"/>
          </p:nvPr>
        </p:nvSpPr>
        <p:spPr/>
        <p:txBody>
          <a:bodyPr/>
          <a:lstStyle/>
          <a:p>
            <a:r>
              <a:rPr lang="en-US" dirty="0"/>
              <a:t>My Research</a:t>
            </a:r>
          </a:p>
        </p:txBody>
      </p:sp>
      <p:sp>
        <p:nvSpPr>
          <p:cNvPr id="3" name="Content Placeholder 2">
            <a:extLst>
              <a:ext uri="{FF2B5EF4-FFF2-40B4-BE49-F238E27FC236}">
                <a16:creationId xmlns:a16="http://schemas.microsoft.com/office/drawing/2014/main" id="{B3232A4B-1B33-A247-8FED-32A5A365F35F}"/>
              </a:ext>
            </a:extLst>
          </p:cNvPr>
          <p:cNvSpPr>
            <a:spLocks noGrp="1"/>
          </p:cNvSpPr>
          <p:nvPr>
            <p:ph idx="1"/>
          </p:nvPr>
        </p:nvSpPr>
        <p:spPr/>
        <p:txBody>
          <a:bodyPr/>
          <a:lstStyle/>
          <a:p>
            <a:r>
              <a:rPr lang="en-US" dirty="0"/>
              <a:t>Our goal is to have a single AI that can handle Kinematics, Language, Game Playing, and Human Interaction</a:t>
            </a:r>
          </a:p>
        </p:txBody>
      </p:sp>
      <p:pic>
        <p:nvPicPr>
          <p:cNvPr id="4" name="Picture 3">
            <a:extLst>
              <a:ext uri="{FF2B5EF4-FFF2-40B4-BE49-F238E27FC236}">
                <a16:creationId xmlns:a16="http://schemas.microsoft.com/office/drawing/2014/main" id="{40DBCBF8-9B1A-4547-86B4-BF807DAABFC2}"/>
              </a:ext>
            </a:extLst>
          </p:cNvPr>
          <p:cNvPicPr>
            <a:picLocks noChangeAspect="1"/>
          </p:cNvPicPr>
          <p:nvPr/>
        </p:nvPicPr>
        <p:blipFill>
          <a:blip r:embed="rId2"/>
          <a:stretch>
            <a:fillRect/>
          </a:stretch>
        </p:blipFill>
        <p:spPr>
          <a:xfrm>
            <a:off x="0" y="27709"/>
            <a:ext cx="1905000" cy="1427248"/>
          </a:xfrm>
          <a:prstGeom prst="rect">
            <a:avLst/>
          </a:prstGeom>
        </p:spPr>
      </p:pic>
      <p:pic>
        <p:nvPicPr>
          <p:cNvPr id="5" name="Picture 4">
            <a:extLst>
              <a:ext uri="{FF2B5EF4-FFF2-40B4-BE49-F238E27FC236}">
                <a16:creationId xmlns:a16="http://schemas.microsoft.com/office/drawing/2014/main" id="{26057847-2C92-8349-ABB1-2FCE70612A28}"/>
              </a:ext>
            </a:extLst>
          </p:cNvPr>
          <p:cNvPicPr>
            <a:picLocks noChangeAspect="1"/>
          </p:cNvPicPr>
          <p:nvPr/>
        </p:nvPicPr>
        <p:blipFill>
          <a:blip r:embed="rId3"/>
          <a:stretch>
            <a:fillRect/>
          </a:stretch>
        </p:blipFill>
        <p:spPr>
          <a:xfrm>
            <a:off x="0" y="3429000"/>
            <a:ext cx="9144000" cy="2412086"/>
          </a:xfrm>
          <a:prstGeom prst="rect">
            <a:avLst/>
          </a:prstGeom>
        </p:spPr>
      </p:pic>
    </p:spTree>
    <p:extLst>
      <p:ext uri="{BB962C8B-B14F-4D97-AF65-F5344CB8AC3E}">
        <p14:creationId xmlns:p14="http://schemas.microsoft.com/office/powerpoint/2010/main" val="1246400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060952">
            <a:off x="3246121" y="1336773"/>
            <a:ext cx="2749471" cy="6247864"/>
          </a:xfrm>
          <a:prstGeom prst="rect">
            <a:avLst/>
          </a:prstGeom>
          <a:noFill/>
        </p:spPr>
        <p:txBody>
          <a:bodyPr wrap="none" lIns="91440" tIns="45720" rIns="91440" bIns="45720">
            <a:spAutoFit/>
          </a:bodyPr>
          <a:lstStyle/>
          <a:p>
            <a:pPr algn="ctr"/>
            <a:r>
              <a:rPr lang="en-US" sz="40000" b="1" cap="none" spc="0" dirty="0">
                <a:ln w="12700">
                  <a:solidFill>
                    <a:schemeClr val="tx2">
                      <a:satMod val="155000"/>
                    </a:schemeClr>
                  </a:solidFill>
                  <a:prstDash val="solid"/>
                </a:ln>
                <a:solidFill>
                  <a:srgbClr val="31BA49"/>
                </a:solidFill>
                <a:effectLst>
                  <a:outerShdw blurRad="41275" dist="20320" dir="1800000" algn="tl" rotWithShape="0">
                    <a:srgbClr val="000000">
                      <a:alpha val="40000"/>
                    </a:srgbClr>
                  </a:outerShdw>
                </a:effectLst>
                <a:latin typeface="+mn-lt"/>
              </a:rPr>
              <a:t>?</a:t>
            </a:r>
          </a:p>
        </p:txBody>
      </p:sp>
      <p:sp>
        <p:nvSpPr>
          <p:cNvPr id="17409" name="Title 1"/>
          <p:cNvSpPr>
            <a:spLocks noGrp="1"/>
          </p:cNvSpPr>
          <p:nvPr>
            <p:ph type="title"/>
          </p:nvPr>
        </p:nvSpPr>
        <p:spPr/>
        <p:txBody>
          <a:bodyPr/>
          <a:lstStyle/>
          <a:p>
            <a:pPr eaLnBrk="1" hangingPunct="1"/>
            <a:r>
              <a:rPr lang="en-US" dirty="0">
                <a:latin typeface="Times New Roman" charset="0"/>
                <a:ea typeface="ＭＳ Ｐゴシック" charset="0"/>
                <a:cs typeface="ＭＳ Ｐゴシック" charset="0"/>
              </a:rPr>
              <a:t>Questions</a:t>
            </a:r>
          </a:p>
        </p:txBody>
      </p:sp>
    </p:spTree>
    <p:extLst>
      <p:ext uri="{BB962C8B-B14F-4D97-AF65-F5344CB8AC3E}">
        <p14:creationId xmlns:p14="http://schemas.microsoft.com/office/powerpoint/2010/main" val="112279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3" name="Content Placeholder 2"/>
          <p:cNvSpPr>
            <a:spLocks noGrp="1"/>
          </p:cNvSpPr>
          <p:nvPr>
            <p:ph idx="1"/>
          </p:nvPr>
        </p:nvSpPr>
        <p:spPr/>
        <p:txBody>
          <a:bodyPr>
            <a:normAutofit/>
          </a:bodyPr>
          <a:lstStyle/>
          <a:p>
            <a:r>
              <a:rPr lang="en-US" dirty="0"/>
              <a:t>Supervised Learning:</a:t>
            </a:r>
          </a:p>
          <a:p>
            <a:pPr lvl="1"/>
            <a:r>
              <a:rPr lang="en-US" dirty="0"/>
              <a:t>Create labeled examples for each state action </a:t>
            </a:r>
          </a:p>
          <a:p>
            <a:pPr lvl="1"/>
            <a:r>
              <a:rPr lang="en-US" dirty="0"/>
              <a:t>Labeled Ex.: feature vector representing state of a game/</a:t>
            </a:r>
            <a:r>
              <a:rPr lang="en-US" b="1" dirty="0">
                <a:solidFill>
                  <a:srgbClr val="FFFF76"/>
                </a:solidFill>
              </a:rPr>
              <a:t>environment</a:t>
            </a:r>
            <a:r>
              <a:rPr lang="en-US" dirty="0"/>
              <a:t> with label indicating which move to make.</a:t>
            </a:r>
          </a:p>
          <a:p>
            <a:pPr lvl="1"/>
            <a:r>
              <a:rPr lang="en-US" dirty="0"/>
              <a:t>Problem? Imitate the player.</a:t>
            </a:r>
          </a:p>
          <a:p>
            <a:r>
              <a:rPr lang="en-US" dirty="0"/>
              <a:t>Reinforcement Learning:</a:t>
            </a:r>
          </a:p>
          <a:p>
            <a:pPr lvl="1"/>
            <a:r>
              <a:rPr lang="en-US" dirty="0">
                <a:latin typeface="Times" pitchFamily="2" charset="0"/>
              </a:rPr>
              <a:t>Use observed </a:t>
            </a:r>
            <a:r>
              <a:rPr lang="en-US" b="1" dirty="0">
                <a:solidFill>
                  <a:srgbClr val="FFFF76"/>
                </a:solidFill>
                <a:latin typeface="Times" pitchFamily="2" charset="0"/>
              </a:rPr>
              <a:t>rewards</a:t>
            </a:r>
            <a:r>
              <a:rPr lang="en-US" dirty="0">
                <a:latin typeface="Times" pitchFamily="2" charset="0"/>
              </a:rPr>
              <a:t> to learn an optimal (or nearly optimal) </a:t>
            </a:r>
            <a:r>
              <a:rPr lang="en-US" b="1" dirty="0">
                <a:solidFill>
                  <a:srgbClr val="FFFF76"/>
                </a:solidFill>
                <a:latin typeface="Times" pitchFamily="2" charset="0"/>
              </a:rPr>
              <a:t>policy</a:t>
            </a:r>
            <a:r>
              <a:rPr lang="en-US" dirty="0">
                <a:latin typeface="Times" pitchFamily="2" charset="0"/>
              </a:rPr>
              <a:t> for the environment.</a:t>
            </a:r>
            <a:endParaRPr lang="en-US" dirty="0"/>
          </a:p>
        </p:txBody>
      </p:sp>
    </p:spTree>
    <p:extLst>
      <p:ext uri="{BB962C8B-B14F-4D97-AF65-F5344CB8AC3E}">
        <p14:creationId xmlns:p14="http://schemas.microsoft.com/office/powerpoint/2010/main" val="1618416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3" name="Content Placeholder 2"/>
          <p:cNvSpPr>
            <a:spLocks noGrp="1"/>
          </p:cNvSpPr>
          <p:nvPr>
            <p:ph idx="1"/>
          </p:nvPr>
        </p:nvSpPr>
        <p:spPr>
          <a:xfrm>
            <a:off x="0" y="1905000"/>
            <a:ext cx="8991600" cy="4495800"/>
          </a:xfrm>
        </p:spPr>
        <p:txBody>
          <a:bodyPr>
            <a:normAutofit/>
          </a:bodyPr>
          <a:lstStyle/>
          <a:p>
            <a:r>
              <a:rPr lang="en-US" dirty="0"/>
              <a:t>Supervised Learning: </a:t>
            </a:r>
            <a:r>
              <a:rPr lang="en-US" dirty="0">
                <a:solidFill>
                  <a:srgbClr val="91FFAA"/>
                </a:solidFill>
              </a:rPr>
              <a:t>y</a:t>
            </a:r>
            <a:r>
              <a:rPr lang="en-US" dirty="0"/>
              <a:t>=</a:t>
            </a:r>
            <a:r>
              <a:rPr lang="en-US" dirty="0">
                <a:solidFill>
                  <a:srgbClr val="FF0000"/>
                </a:solidFill>
              </a:rPr>
              <a:t>f(</a:t>
            </a:r>
            <a:r>
              <a:rPr lang="en-US" dirty="0">
                <a:solidFill>
                  <a:srgbClr val="91FFAA"/>
                </a:solidFill>
              </a:rPr>
              <a:t>x</a:t>
            </a:r>
            <a:r>
              <a:rPr lang="en-US" dirty="0">
                <a:solidFill>
                  <a:srgbClr val="FF0000"/>
                </a:solidFill>
              </a:rPr>
              <a:t>)</a:t>
            </a:r>
            <a:r>
              <a:rPr lang="en-US" dirty="0"/>
              <a:t> </a:t>
            </a:r>
            <a:r>
              <a:rPr lang="mr-IN" dirty="0"/>
              <a:t>–</a:t>
            </a:r>
            <a:r>
              <a:rPr lang="en-US" dirty="0" err="1"/>
              <a:t>Func</a:t>
            </a:r>
            <a:r>
              <a:rPr lang="en-US" dirty="0"/>
              <a:t> Approximation</a:t>
            </a:r>
          </a:p>
          <a:p>
            <a:endParaRPr lang="en-US" dirty="0"/>
          </a:p>
          <a:p>
            <a:endParaRPr lang="en-US" dirty="0"/>
          </a:p>
          <a:p>
            <a:r>
              <a:rPr lang="en-US" dirty="0"/>
              <a:t>Reinforcement Learning: </a:t>
            </a:r>
            <a:r>
              <a:rPr lang="en-US" dirty="0">
                <a:solidFill>
                  <a:srgbClr val="FF0000"/>
                </a:solidFill>
              </a:rPr>
              <a:t>	y</a:t>
            </a:r>
            <a:r>
              <a:rPr lang="en-US" dirty="0"/>
              <a:t>=</a:t>
            </a:r>
            <a:r>
              <a:rPr lang="en-US" dirty="0">
                <a:solidFill>
                  <a:srgbClr val="FF0000"/>
                </a:solidFill>
              </a:rPr>
              <a:t>f(</a:t>
            </a:r>
            <a:r>
              <a:rPr lang="en-US" dirty="0">
                <a:solidFill>
                  <a:srgbClr val="91FFAA"/>
                </a:solidFill>
              </a:rPr>
              <a:t>x</a:t>
            </a:r>
            <a:r>
              <a:rPr lang="en-US" dirty="0">
                <a:solidFill>
                  <a:srgbClr val="FF0000"/>
                </a:solidFill>
              </a:rPr>
              <a:t>)</a:t>
            </a:r>
            <a:r>
              <a:rPr lang="en-US" dirty="0"/>
              <a:t>, </a:t>
            </a:r>
            <a:r>
              <a:rPr lang="en-US" dirty="0">
                <a:solidFill>
                  <a:srgbClr val="91FFAA"/>
                </a:solidFill>
              </a:rPr>
              <a:t>z</a:t>
            </a:r>
          </a:p>
        </p:txBody>
      </p:sp>
    </p:spTree>
    <p:extLst>
      <p:ext uri="{BB962C8B-B14F-4D97-AF65-F5344CB8AC3E}">
        <p14:creationId xmlns:p14="http://schemas.microsoft.com/office/powerpoint/2010/main" val="122251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Reinforcement Learning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431" y="1295400"/>
            <a:ext cx="5037137" cy="5186984"/>
          </a:xfrm>
        </p:spPr>
      </p:pic>
    </p:spTree>
    <p:extLst>
      <p:ext uri="{BB962C8B-B14F-4D97-AF65-F5344CB8AC3E}">
        <p14:creationId xmlns:p14="http://schemas.microsoft.com/office/powerpoint/2010/main" val="402667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3" name="Content Placeholder 2"/>
          <p:cNvSpPr>
            <a:spLocks noGrp="1"/>
          </p:cNvSpPr>
          <p:nvPr>
            <p:ph idx="1"/>
          </p:nvPr>
        </p:nvSpPr>
        <p:spPr/>
        <p:txBody>
          <a:bodyPr>
            <a:normAutofit/>
          </a:bodyPr>
          <a:lstStyle/>
          <a:p>
            <a:r>
              <a:rPr lang="en-US" dirty="0"/>
              <a:t>We consider building an agent that can observe the </a:t>
            </a:r>
            <a:r>
              <a:rPr lang="en-US" b="1" dirty="0">
                <a:solidFill>
                  <a:srgbClr val="FFFF76"/>
                </a:solidFill>
              </a:rPr>
              <a:t>state</a:t>
            </a:r>
            <a:r>
              <a:rPr lang="en-US" dirty="0">
                <a:solidFill>
                  <a:srgbClr val="FFFF76"/>
                </a:solidFill>
              </a:rPr>
              <a:t> </a:t>
            </a:r>
            <a:r>
              <a:rPr lang="en-US" dirty="0"/>
              <a:t>of it’s environment, and a set of </a:t>
            </a:r>
            <a:r>
              <a:rPr lang="en-US" b="1" dirty="0">
                <a:solidFill>
                  <a:srgbClr val="FFFF76"/>
                </a:solidFill>
              </a:rPr>
              <a:t>actions</a:t>
            </a:r>
            <a:r>
              <a:rPr lang="en-US" dirty="0"/>
              <a:t> it can perform to alter the state.</a:t>
            </a:r>
          </a:p>
          <a:p>
            <a:r>
              <a:rPr lang="en-US" dirty="0"/>
              <a:t>It’s task is to learn a control strategy, or </a:t>
            </a:r>
            <a:r>
              <a:rPr lang="en-US" b="1" dirty="0">
                <a:solidFill>
                  <a:srgbClr val="FFFF76"/>
                </a:solidFill>
              </a:rPr>
              <a:t>policy</a:t>
            </a:r>
            <a:r>
              <a:rPr lang="en-US" dirty="0"/>
              <a:t> for choosing actions that achieve its </a:t>
            </a:r>
            <a:r>
              <a:rPr lang="en-US" b="1" dirty="0">
                <a:solidFill>
                  <a:srgbClr val="FFFF76"/>
                </a:solidFill>
              </a:rPr>
              <a:t>goals</a:t>
            </a:r>
            <a:r>
              <a:rPr lang="en-US" dirty="0"/>
              <a:t>(end states/termination states).</a:t>
            </a:r>
          </a:p>
          <a:p>
            <a:r>
              <a:rPr lang="en-US" dirty="0"/>
              <a:t>We assume that the </a:t>
            </a:r>
            <a:r>
              <a:rPr lang="en-US" b="1" dirty="0">
                <a:solidFill>
                  <a:srgbClr val="FFFF76"/>
                </a:solidFill>
              </a:rPr>
              <a:t>goal</a:t>
            </a:r>
            <a:r>
              <a:rPr lang="en-US" dirty="0"/>
              <a:t> of the agent can be defined by a </a:t>
            </a:r>
            <a:r>
              <a:rPr lang="en-US" b="1" dirty="0">
                <a:solidFill>
                  <a:srgbClr val="FFFF76"/>
                </a:solidFill>
              </a:rPr>
              <a:t>reward function</a:t>
            </a:r>
            <a:r>
              <a:rPr lang="en-US" dirty="0"/>
              <a:t>.</a:t>
            </a:r>
          </a:p>
        </p:txBody>
      </p:sp>
    </p:spTree>
    <p:extLst>
      <p:ext uri="{BB962C8B-B14F-4D97-AF65-F5344CB8AC3E}">
        <p14:creationId xmlns:p14="http://schemas.microsoft.com/office/powerpoint/2010/main" val="1944664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Decision Process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800" y="1295399"/>
            <a:ext cx="2999334" cy="2183424"/>
          </a:xfrm>
        </p:spPr>
      </p:pic>
      <p:sp>
        <p:nvSpPr>
          <p:cNvPr id="6" name="TextBox 5"/>
          <p:cNvSpPr txBox="1"/>
          <p:nvPr/>
        </p:nvSpPr>
        <p:spPr>
          <a:xfrm>
            <a:off x="152400" y="1177478"/>
            <a:ext cx="6019800" cy="2554545"/>
          </a:xfrm>
          <a:prstGeom prst="rect">
            <a:avLst/>
          </a:prstGeom>
          <a:noFill/>
        </p:spPr>
        <p:txBody>
          <a:bodyPr wrap="square" rtlCol="0">
            <a:spAutoFit/>
          </a:bodyPr>
          <a:lstStyle/>
          <a:p>
            <a:pPr>
              <a:lnSpc>
                <a:spcPct val="150000"/>
              </a:lnSpc>
            </a:pPr>
            <a:r>
              <a:rPr lang="en-US" sz="3200" dirty="0">
                <a:latin typeface="+mn-lt"/>
              </a:rPr>
              <a:t>States: 	S</a:t>
            </a:r>
          </a:p>
          <a:p>
            <a:pPr>
              <a:lnSpc>
                <a:spcPct val="150000"/>
              </a:lnSpc>
            </a:pPr>
            <a:r>
              <a:rPr lang="en-US" sz="3200" dirty="0"/>
              <a:t>Actions:	A(s), A</a:t>
            </a:r>
            <a:endParaRPr lang="en-US" sz="3200" dirty="0">
              <a:latin typeface="+mn-lt"/>
            </a:endParaRPr>
          </a:p>
          <a:p>
            <a:r>
              <a:rPr lang="en-US" sz="3200" dirty="0">
                <a:latin typeface="+mn-lt"/>
              </a:rPr>
              <a:t>Model: 	T(</a:t>
            </a:r>
            <a:r>
              <a:rPr lang="en-US" sz="3200" dirty="0" err="1">
                <a:latin typeface="+mn-lt"/>
              </a:rPr>
              <a:t>s,a,s</a:t>
            </a:r>
            <a:r>
              <a:rPr lang="en-US" sz="3200" dirty="0">
                <a:latin typeface="+mn-lt"/>
              </a:rPr>
              <a:t>’) ~ P(s’ | </a:t>
            </a:r>
            <a:r>
              <a:rPr lang="en-US" sz="3200" dirty="0" err="1">
                <a:latin typeface="+mn-lt"/>
              </a:rPr>
              <a:t>s,a</a:t>
            </a:r>
            <a:r>
              <a:rPr lang="en-US" sz="3200" dirty="0">
                <a:latin typeface="+mn-lt"/>
              </a:rPr>
              <a:t>)</a:t>
            </a:r>
          </a:p>
          <a:p>
            <a:r>
              <a:rPr lang="en-US" sz="3200" dirty="0">
                <a:latin typeface="+mn-lt"/>
              </a:rPr>
              <a:t>Reward: 	R(s), R(</a:t>
            </a:r>
            <a:r>
              <a:rPr lang="en-US" sz="3200" dirty="0" err="1">
                <a:latin typeface="+mn-lt"/>
              </a:rPr>
              <a:t>s,a</a:t>
            </a:r>
            <a:r>
              <a:rPr lang="en-US" sz="3200" dirty="0">
                <a:latin typeface="+mn-lt"/>
              </a:rPr>
              <a:t>), R(</a:t>
            </a:r>
            <a:r>
              <a:rPr lang="en-US" sz="3200" dirty="0" err="1">
                <a:latin typeface="+mn-lt"/>
              </a:rPr>
              <a:t>s,a,s</a:t>
            </a:r>
            <a:r>
              <a:rPr lang="en-US" sz="3200" dirty="0">
                <a:latin typeface="+mn-lt"/>
              </a:rPr>
              <a:t>’)</a:t>
            </a:r>
          </a:p>
        </p:txBody>
      </p:sp>
      <mc:AlternateContent xmlns:mc="http://schemas.openxmlformats.org/markup-compatibility/2006" xmlns:a14="http://schemas.microsoft.com/office/drawing/2010/main">
        <mc:Choice Requires="a14">
          <p:sp>
            <p:nvSpPr>
              <p:cNvPr id="7" name="TextBox 6"/>
              <p:cNvSpPr txBox="1"/>
              <p:nvPr/>
            </p:nvSpPr>
            <p:spPr>
              <a:xfrm>
                <a:off x="140368" y="3776755"/>
                <a:ext cx="8866734" cy="3046988"/>
              </a:xfrm>
              <a:prstGeom prst="rect">
                <a:avLst/>
              </a:prstGeom>
              <a:noFill/>
            </p:spPr>
            <p:txBody>
              <a:bodyPr wrap="square" rtlCol="0">
                <a:spAutoFit/>
              </a:bodyPr>
              <a:lstStyle/>
              <a:p>
                <a:r>
                  <a:rPr lang="en-US" sz="3200" dirty="0">
                    <a:latin typeface="+mn-lt"/>
                  </a:rPr>
                  <a:t>Policy: 		</a:t>
                </a:r>
                <a14:m>
                  <m:oMath xmlns:m="http://schemas.openxmlformats.org/officeDocument/2006/math">
                    <m:r>
                      <a:rPr lang="en-US" sz="3200" i="1" smtClean="0">
                        <a:latin typeface="Cambria Math" charset="0"/>
                        <a:ea typeface="Cambria Math" charset="0"/>
                        <a:cs typeface="Cambria Math" charset="0"/>
                      </a:rPr>
                      <m:t>𝜋</m:t>
                    </m:r>
                    <m:r>
                      <a:rPr lang="en-US" sz="3200" b="0" i="0" smtClean="0">
                        <a:latin typeface="Cambria Math" charset="0"/>
                        <a:ea typeface="Cambria Math" charset="0"/>
                        <a:cs typeface="Cambria Math" charset="0"/>
                      </a:rPr>
                      <m:t> :</m:t>
                    </m:r>
                    <m:r>
                      <m:rPr>
                        <m:sty m:val="p"/>
                      </m:rPr>
                      <a:rPr lang="en-US" sz="3200" b="0" i="0" smtClean="0">
                        <a:latin typeface="Cambria Math" charset="0"/>
                        <a:ea typeface="Cambria Math" charset="0"/>
                        <a:cs typeface="Cambria Math" charset="0"/>
                      </a:rPr>
                      <m:t>S</m:t>
                    </m:r>
                  </m:oMath>
                </a14:m>
                <a:r>
                  <a:rPr lang="en-US" sz="3200" dirty="0">
                    <a:latin typeface="+mn-lt"/>
                  </a:rPr>
                  <a:t> </a:t>
                </a:r>
                <a14:m>
                  <m:oMath xmlns:m="http://schemas.openxmlformats.org/officeDocument/2006/math">
                    <m:r>
                      <a:rPr lang="en-US" sz="3200" i="1" smtClean="0">
                        <a:latin typeface="Cambria Math" charset="0"/>
                        <a:ea typeface="Cambria Math" charset="0"/>
                        <a:cs typeface="Cambria Math" charset="0"/>
                      </a:rPr>
                      <m:t>⟶</m:t>
                    </m:r>
                  </m:oMath>
                </a14:m>
                <a:r>
                  <a:rPr lang="en-US" sz="3200" dirty="0">
                    <a:latin typeface="+mn-lt"/>
                  </a:rPr>
                  <a:t> A		target function</a:t>
                </a:r>
              </a:p>
              <a:p>
                <a:r>
                  <a:rPr lang="en-US" sz="3200" dirty="0">
                    <a:latin typeface="+mn-lt"/>
                  </a:rPr>
                  <a:t>Optimal Policy: 	</a:t>
                </a:r>
                <a14:m>
                  <m:oMath xmlns:m="http://schemas.openxmlformats.org/officeDocument/2006/math">
                    <m:sSup>
                      <m:sSupPr>
                        <m:ctrlPr>
                          <a:rPr lang="en-US" sz="3200" i="1" smtClean="0">
                            <a:latin typeface="Cambria Math" panose="02040503050406030204" pitchFamily="18" charset="0"/>
                          </a:rPr>
                        </m:ctrlPr>
                      </m:sSupPr>
                      <m:e>
                        <m:r>
                          <a:rPr lang="en-US" sz="3200" i="1" smtClean="0">
                            <a:latin typeface="Cambria Math" charset="0"/>
                            <a:ea typeface="Cambria Math" charset="0"/>
                            <a:cs typeface="Cambria Math" charset="0"/>
                          </a:rPr>
                          <m:t>𝜋</m:t>
                        </m:r>
                      </m:e>
                      <m:sup>
                        <m:r>
                          <a:rPr lang="en-US" sz="3200" b="0" i="1" smtClean="0">
                            <a:latin typeface="Cambria Math" charset="0"/>
                          </a:rPr>
                          <m:t>∗</m:t>
                        </m:r>
                      </m:sup>
                    </m:sSup>
                  </m:oMath>
                </a14:m>
                <a:r>
                  <a:rPr lang="en-US" sz="3200" dirty="0">
                    <a:latin typeface="+mn-lt"/>
                  </a:rPr>
                  <a:t>			maximizes</a:t>
                </a:r>
              </a:p>
              <a:p>
                <a:endParaRPr lang="en-US" sz="3200" dirty="0">
                  <a:latin typeface="+mn-lt"/>
                </a:endParaRPr>
              </a:p>
              <a:p>
                <a:r>
                  <a:rPr lang="en-US" sz="3200" dirty="0">
                    <a:latin typeface="+mn-lt"/>
                  </a:rPr>
                  <a:t>Markovian Property: 	Only </a:t>
                </a:r>
                <a:r>
                  <a:rPr lang="en-US" sz="3200" dirty="0">
                    <a:solidFill>
                      <a:srgbClr val="FFFF00"/>
                    </a:solidFill>
                    <a:latin typeface="+mn-lt"/>
                  </a:rPr>
                  <a:t>present matters</a:t>
                </a:r>
                <a:r>
                  <a:rPr lang="en-US" sz="3200" dirty="0">
                    <a:latin typeface="+mn-lt"/>
                  </a:rPr>
                  <a:t>.</a:t>
                </a:r>
              </a:p>
              <a:p>
                <a:r>
                  <a:rPr lang="en-US" sz="3200" dirty="0">
                    <a:latin typeface="+mn-lt"/>
                  </a:rPr>
                  <a:t>				Things are </a:t>
                </a:r>
                <a:r>
                  <a:rPr lang="en-US" sz="3200" dirty="0">
                    <a:solidFill>
                      <a:srgbClr val="FFFF00"/>
                    </a:solidFill>
                    <a:latin typeface="+mn-lt"/>
                  </a:rPr>
                  <a:t>stationary</a:t>
                </a:r>
                <a:r>
                  <a:rPr lang="en-US" sz="3200" dirty="0">
                    <a:latin typeface="+mn-lt"/>
                  </a:rPr>
                  <a:t>.</a:t>
                </a:r>
              </a:p>
              <a:p>
                <a:endParaRPr lang="en-US" sz="3200" dirty="0">
                  <a:latin typeface="+mn-l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0368" y="3776755"/>
                <a:ext cx="8866734" cy="3046988"/>
              </a:xfrm>
              <a:prstGeom prst="rect">
                <a:avLst/>
              </a:prstGeom>
              <a:blipFill rotWithShape="0">
                <a:blip r:embed="rId3"/>
                <a:stretch>
                  <a:fillRect l="-1718" t="-2806"/>
                </a:stretch>
              </a:blipFill>
            </p:spPr>
            <p:txBody>
              <a:bodyPr/>
              <a:lstStyle/>
              <a:p>
                <a:r>
                  <a:rPr lang="en-US">
                    <a:noFill/>
                  </a:rPr>
                  <a:t> </a:t>
                </a:r>
              </a:p>
            </p:txBody>
          </p:sp>
        </mc:Fallback>
      </mc:AlternateContent>
    </p:spTree>
    <p:extLst>
      <p:ext uri="{BB962C8B-B14F-4D97-AF65-F5344CB8AC3E}">
        <p14:creationId xmlns:p14="http://schemas.microsoft.com/office/powerpoint/2010/main" val="2993510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Decision Process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800" y="1295399"/>
            <a:ext cx="2999334" cy="2183424"/>
          </a:xfrm>
        </p:spPr>
      </p:pic>
      <p:sp>
        <p:nvSpPr>
          <p:cNvPr id="6" name="TextBox 5"/>
          <p:cNvSpPr txBox="1"/>
          <p:nvPr/>
        </p:nvSpPr>
        <p:spPr>
          <a:xfrm>
            <a:off x="152400" y="1177478"/>
            <a:ext cx="6019800" cy="2554545"/>
          </a:xfrm>
          <a:prstGeom prst="rect">
            <a:avLst/>
          </a:prstGeom>
          <a:noFill/>
        </p:spPr>
        <p:txBody>
          <a:bodyPr wrap="square" rtlCol="0">
            <a:spAutoFit/>
          </a:bodyPr>
          <a:lstStyle/>
          <a:p>
            <a:pPr>
              <a:lnSpc>
                <a:spcPct val="150000"/>
              </a:lnSpc>
            </a:pPr>
            <a:r>
              <a:rPr lang="en-US" sz="3200" dirty="0">
                <a:latin typeface="+mn-lt"/>
              </a:rPr>
              <a:t>States: 	S</a:t>
            </a:r>
          </a:p>
          <a:p>
            <a:pPr>
              <a:lnSpc>
                <a:spcPct val="150000"/>
              </a:lnSpc>
            </a:pPr>
            <a:r>
              <a:rPr lang="en-US" sz="3200" dirty="0"/>
              <a:t>Actions:	A(s), A</a:t>
            </a:r>
            <a:endParaRPr lang="en-US" sz="3200" dirty="0">
              <a:latin typeface="+mn-lt"/>
            </a:endParaRPr>
          </a:p>
          <a:p>
            <a:r>
              <a:rPr lang="en-US" sz="3200" dirty="0">
                <a:latin typeface="+mn-lt"/>
              </a:rPr>
              <a:t>Model: 	T(</a:t>
            </a:r>
            <a:r>
              <a:rPr lang="en-US" sz="3200" dirty="0" err="1">
                <a:latin typeface="+mn-lt"/>
              </a:rPr>
              <a:t>s,a,s</a:t>
            </a:r>
            <a:r>
              <a:rPr lang="en-US" sz="3200" dirty="0">
                <a:latin typeface="+mn-lt"/>
              </a:rPr>
              <a:t>’) ~ P(s’ | </a:t>
            </a:r>
            <a:r>
              <a:rPr lang="en-US" sz="3200" dirty="0" err="1">
                <a:latin typeface="+mn-lt"/>
              </a:rPr>
              <a:t>s,a</a:t>
            </a:r>
            <a:r>
              <a:rPr lang="en-US" sz="3200" dirty="0">
                <a:latin typeface="+mn-lt"/>
              </a:rPr>
              <a:t>)</a:t>
            </a:r>
          </a:p>
          <a:p>
            <a:r>
              <a:rPr lang="en-US" sz="3200" dirty="0">
                <a:latin typeface="+mn-lt"/>
              </a:rPr>
              <a:t>Reward: 	R(s), R(</a:t>
            </a:r>
            <a:r>
              <a:rPr lang="en-US" sz="3200" dirty="0" err="1">
                <a:latin typeface="+mn-lt"/>
              </a:rPr>
              <a:t>s,a</a:t>
            </a:r>
            <a:r>
              <a:rPr lang="en-US" sz="3200" dirty="0">
                <a:latin typeface="+mn-lt"/>
              </a:rPr>
              <a:t>), R(</a:t>
            </a:r>
            <a:r>
              <a:rPr lang="en-US" sz="3200" dirty="0" err="1">
                <a:latin typeface="+mn-lt"/>
              </a:rPr>
              <a:t>s,a,s</a:t>
            </a:r>
            <a:r>
              <a:rPr lang="en-US" sz="3200" dirty="0">
                <a:latin typeface="+mn-lt"/>
              </a:rPr>
              <a:t>’)</a:t>
            </a:r>
          </a:p>
        </p:txBody>
      </p:sp>
      <mc:AlternateContent xmlns:mc="http://schemas.openxmlformats.org/markup-compatibility/2006" xmlns:a14="http://schemas.microsoft.com/office/drawing/2010/main">
        <mc:Choice Requires="a14">
          <p:sp>
            <p:nvSpPr>
              <p:cNvPr id="7" name="TextBox 6"/>
              <p:cNvSpPr txBox="1"/>
              <p:nvPr/>
            </p:nvSpPr>
            <p:spPr>
              <a:xfrm>
                <a:off x="140368" y="3776755"/>
                <a:ext cx="8866734" cy="2554545"/>
              </a:xfrm>
              <a:prstGeom prst="rect">
                <a:avLst/>
              </a:prstGeom>
              <a:noFill/>
            </p:spPr>
            <p:txBody>
              <a:bodyPr wrap="square" rtlCol="0">
                <a:spAutoFit/>
              </a:bodyPr>
              <a:lstStyle/>
              <a:p>
                <a:r>
                  <a:rPr lang="en-US" sz="3200" dirty="0">
                    <a:latin typeface="+mn-lt"/>
                  </a:rPr>
                  <a:t>Policy: 		</a:t>
                </a:r>
                <a14:m>
                  <m:oMath xmlns:m="http://schemas.openxmlformats.org/officeDocument/2006/math">
                    <m:r>
                      <a:rPr lang="en-US" sz="3200" i="1" smtClean="0">
                        <a:latin typeface="Cambria Math" charset="0"/>
                        <a:ea typeface="Cambria Math" charset="0"/>
                        <a:cs typeface="Cambria Math" charset="0"/>
                      </a:rPr>
                      <m:t>𝜋</m:t>
                    </m:r>
                    <m:r>
                      <a:rPr lang="en-US" sz="3200" b="0" i="0" smtClean="0">
                        <a:latin typeface="Cambria Math" charset="0"/>
                        <a:ea typeface="Cambria Math" charset="0"/>
                        <a:cs typeface="Cambria Math" charset="0"/>
                      </a:rPr>
                      <m:t> :</m:t>
                    </m:r>
                    <m:r>
                      <m:rPr>
                        <m:sty m:val="p"/>
                      </m:rPr>
                      <a:rPr lang="en-US" sz="3200" b="0" i="0" smtClean="0">
                        <a:latin typeface="Cambria Math" charset="0"/>
                        <a:ea typeface="Cambria Math" charset="0"/>
                        <a:cs typeface="Cambria Math" charset="0"/>
                      </a:rPr>
                      <m:t>S</m:t>
                    </m:r>
                  </m:oMath>
                </a14:m>
                <a:r>
                  <a:rPr lang="en-US" sz="3200" dirty="0">
                    <a:latin typeface="+mn-lt"/>
                  </a:rPr>
                  <a:t> </a:t>
                </a:r>
                <a14:m>
                  <m:oMath xmlns:m="http://schemas.openxmlformats.org/officeDocument/2006/math">
                    <m:r>
                      <a:rPr lang="en-US" sz="3200" i="1" smtClean="0">
                        <a:latin typeface="Cambria Math" charset="0"/>
                        <a:ea typeface="Cambria Math" charset="0"/>
                        <a:cs typeface="Cambria Math" charset="0"/>
                      </a:rPr>
                      <m:t>⟶</m:t>
                    </m:r>
                  </m:oMath>
                </a14:m>
                <a:r>
                  <a:rPr lang="en-US" sz="3200" dirty="0">
                    <a:latin typeface="+mn-lt"/>
                  </a:rPr>
                  <a:t> A		target function</a:t>
                </a:r>
              </a:p>
              <a:p>
                <a:r>
                  <a:rPr lang="en-US" sz="3200" dirty="0">
                    <a:latin typeface="+mn-lt"/>
                  </a:rPr>
                  <a:t>Optimal Policy: 	</a:t>
                </a:r>
                <a14:m>
                  <m:oMath xmlns:m="http://schemas.openxmlformats.org/officeDocument/2006/math">
                    <m:sSup>
                      <m:sSupPr>
                        <m:ctrlPr>
                          <a:rPr lang="en-US" sz="3200" i="1" smtClean="0">
                            <a:latin typeface="Cambria Math" panose="02040503050406030204" pitchFamily="18" charset="0"/>
                          </a:rPr>
                        </m:ctrlPr>
                      </m:sSupPr>
                      <m:e>
                        <m:r>
                          <a:rPr lang="en-US" sz="3200" i="1" smtClean="0">
                            <a:latin typeface="Cambria Math" charset="0"/>
                            <a:ea typeface="Cambria Math" charset="0"/>
                            <a:cs typeface="Cambria Math" charset="0"/>
                          </a:rPr>
                          <m:t>𝜋</m:t>
                        </m:r>
                      </m:e>
                      <m:sup>
                        <m:r>
                          <a:rPr lang="en-US" sz="3200" b="0" i="1" smtClean="0">
                            <a:latin typeface="Cambria Math" charset="0"/>
                          </a:rPr>
                          <m:t>∗</m:t>
                        </m:r>
                      </m:sup>
                    </m:sSup>
                  </m:oMath>
                </a14:m>
                <a:r>
                  <a:rPr lang="en-US" sz="3200" dirty="0">
                    <a:latin typeface="+mn-lt"/>
                  </a:rPr>
                  <a:t>			maximizes</a:t>
                </a:r>
              </a:p>
              <a:p>
                <a:endParaRPr lang="en-US" sz="3200" dirty="0">
                  <a:latin typeface="+mn-lt"/>
                </a:endParaRPr>
              </a:p>
              <a:p>
                <a:r>
                  <a:rPr lang="en-US" sz="3200" dirty="0">
                    <a:latin typeface="+mn-lt"/>
                  </a:rPr>
                  <a:t>Supervised Learning: 		&lt;</a:t>
                </a:r>
                <a:r>
                  <a:rPr lang="en-US" sz="3200" dirty="0" err="1">
                    <a:solidFill>
                      <a:srgbClr val="91FFAA"/>
                    </a:solidFill>
                    <a:latin typeface="+mn-lt"/>
                  </a:rPr>
                  <a:t>s</a:t>
                </a:r>
                <a:r>
                  <a:rPr lang="en-US" sz="3200" dirty="0" err="1">
                    <a:latin typeface="+mn-lt"/>
                  </a:rPr>
                  <a:t>,</a:t>
                </a:r>
                <a:r>
                  <a:rPr lang="en-US" sz="3200" dirty="0" err="1">
                    <a:solidFill>
                      <a:srgbClr val="91FFAA"/>
                    </a:solidFill>
                    <a:latin typeface="+mn-lt"/>
                  </a:rPr>
                  <a:t>a</a:t>
                </a:r>
                <a:r>
                  <a:rPr lang="en-US" sz="3200" dirty="0">
                    <a:latin typeface="+mn-lt"/>
                  </a:rPr>
                  <a:t>&gt; &lt;</a:t>
                </a:r>
                <a:r>
                  <a:rPr lang="en-US" sz="3200" dirty="0" err="1">
                    <a:solidFill>
                      <a:srgbClr val="91FFAA"/>
                    </a:solidFill>
                    <a:latin typeface="+mn-lt"/>
                  </a:rPr>
                  <a:t>s</a:t>
                </a:r>
                <a:r>
                  <a:rPr lang="en-US" sz="3200" dirty="0" err="1">
                    <a:latin typeface="+mn-lt"/>
                  </a:rPr>
                  <a:t>,</a:t>
                </a:r>
                <a:r>
                  <a:rPr lang="en-US" sz="3200" dirty="0" err="1">
                    <a:solidFill>
                      <a:srgbClr val="91FFAA"/>
                    </a:solidFill>
                    <a:latin typeface="+mn-lt"/>
                  </a:rPr>
                  <a:t>a</a:t>
                </a:r>
                <a:r>
                  <a:rPr lang="en-US" sz="3200" dirty="0">
                    <a:latin typeface="+mn-lt"/>
                  </a:rPr>
                  <a:t>&gt; </a:t>
                </a:r>
                <a:r>
                  <a:rPr lang="mr-IN" sz="3200" dirty="0">
                    <a:latin typeface="+mn-lt"/>
                  </a:rPr>
                  <a:t>…</a:t>
                </a:r>
                <a:endParaRPr lang="en-US" sz="3200" dirty="0">
                  <a:latin typeface="+mn-lt"/>
                </a:endParaRPr>
              </a:p>
              <a:p>
                <a:r>
                  <a:rPr lang="en-US" sz="3200" dirty="0">
                    <a:latin typeface="+mn-lt"/>
                  </a:rPr>
                  <a:t>Reinforcement Learning: 	&lt;</a:t>
                </a:r>
                <a:r>
                  <a:rPr lang="en-US" sz="3200" dirty="0" err="1">
                    <a:solidFill>
                      <a:srgbClr val="91FFAA"/>
                    </a:solidFill>
                    <a:latin typeface="+mn-lt"/>
                  </a:rPr>
                  <a:t>s</a:t>
                </a:r>
                <a:r>
                  <a:rPr lang="en-US" sz="3200" dirty="0" err="1">
                    <a:latin typeface="+mn-lt"/>
                  </a:rPr>
                  <a:t>,</a:t>
                </a:r>
                <a:r>
                  <a:rPr lang="en-US" sz="3200" dirty="0" err="1">
                    <a:solidFill>
                      <a:srgbClr val="FF0000"/>
                    </a:solidFill>
                    <a:latin typeface="+mn-lt"/>
                  </a:rPr>
                  <a:t>a</a:t>
                </a:r>
                <a:r>
                  <a:rPr lang="en-US" sz="3200" dirty="0" err="1">
                    <a:latin typeface="+mn-lt"/>
                  </a:rPr>
                  <a:t>,</a:t>
                </a:r>
                <a:r>
                  <a:rPr lang="en-US" sz="3200" dirty="0" err="1">
                    <a:solidFill>
                      <a:srgbClr val="91FFAA"/>
                    </a:solidFill>
                    <a:latin typeface="+mn-lt"/>
                  </a:rPr>
                  <a:t>r</a:t>
                </a:r>
                <a:r>
                  <a:rPr lang="en-US" sz="3200" dirty="0">
                    <a:latin typeface="+mn-lt"/>
                  </a:rPr>
                  <a:t>&gt; &lt;</a:t>
                </a:r>
                <a:r>
                  <a:rPr lang="en-US" sz="3200" dirty="0" err="1">
                    <a:solidFill>
                      <a:srgbClr val="91FFAA"/>
                    </a:solidFill>
                    <a:latin typeface="+mn-lt"/>
                  </a:rPr>
                  <a:t>s</a:t>
                </a:r>
                <a:r>
                  <a:rPr lang="en-US" sz="3200" dirty="0" err="1">
                    <a:latin typeface="+mn-lt"/>
                  </a:rPr>
                  <a:t>,</a:t>
                </a:r>
                <a:r>
                  <a:rPr lang="en-US" sz="3200" dirty="0" err="1">
                    <a:solidFill>
                      <a:srgbClr val="FF0000"/>
                    </a:solidFill>
                    <a:latin typeface="+mn-lt"/>
                  </a:rPr>
                  <a:t>a</a:t>
                </a:r>
                <a:r>
                  <a:rPr lang="en-US" sz="3200" dirty="0" err="1">
                    <a:latin typeface="+mn-lt"/>
                  </a:rPr>
                  <a:t>,</a:t>
                </a:r>
                <a:r>
                  <a:rPr lang="en-US" sz="3200" dirty="0" err="1">
                    <a:solidFill>
                      <a:srgbClr val="91FFAA"/>
                    </a:solidFill>
                    <a:latin typeface="+mn-lt"/>
                  </a:rPr>
                  <a:t>r</a:t>
                </a:r>
                <a:r>
                  <a:rPr lang="en-US" sz="3200" dirty="0">
                    <a:latin typeface="+mn-lt"/>
                  </a:rPr>
                  <a:t>&gt; ...</a:t>
                </a:r>
              </a:p>
            </p:txBody>
          </p:sp>
        </mc:Choice>
        <mc:Fallback xmlns="">
          <p:sp>
            <p:nvSpPr>
              <p:cNvPr id="7" name="TextBox 6"/>
              <p:cNvSpPr txBox="1">
                <a:spLocks noRot="1" noChangeAspect="1" noMove="1" noResize="1" noEditPoints="1" noAdjustHandles="1" noChangeArrowheads="1" noChangeShapeType="1" noTextEdit="1"/>
              </p:cNvSpPr>
              <p:nvPr/>
            </p:nvSpPr>
            <p:spPr>
              <a:xfrm>
                <a:off x="140368" y="3776755"/>
                <a:ext cx="8866734" cy="2554545"/>
              </a:xfrm>
              <a:prstGeom prst="rect">
                <a:avLst/>
              </a:prstGeom>
              <a:blipFill rotWithShape="0">
                <a:blip r:embed="rId3"/>
                <a:stretch>
                  <a:fillRect l="-1718" t="-3341" b="-6683"/>
                </a:stretch>
              </a:blipFill>
            </p:spPr>
            <p:txBody>
              <a:bodyPr/>
              <a:lstStyle/>
              <a:p>
                <a:r>
                  <a:rPr lang="en-US">
                    <a:noFill/>
                  </a:rPr>
                  <a:t> </a:t>
                </a:r>
              </a:p>
            </p:txBody>
          </p:sp>
        </mc:Fallback>
      </mc:AlternateContent>
    </p:spTree>
    <p:extLst>
      <p:ext uri="{BB962C8B-B14F-4D97-AF65-F5344CB8AC3E}">
        <p14:creationId xmlns:p14="http://schemas.microsoft.com/office/powerpoint/2010/main" val="2091297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71AF-FCC0-9642-9B18-4D35CC2B6E4A}"/>
              </a:ext>
            </a:extLst>
          </p:cNvPr>
          <p:cNvSpPr>
            <a:spLocks noGrp="1"/>
          </p:cNvSpPr>
          <p:nvPr>
            <p:ph type="title"/>
          </p:nvPr>
        </p:nvSpPr>
        <p:spPr/>
        <p:txBody>
          <a:bodyPr/>
          <a:lstStyle/>
          <a:p>
            <a:r>
              <a:rPr lang="en-US" dirty="0">
                <a:latin typeface="Times" pitchFamily="2" charset="0"/>
              </a:rPr>
              <a:t>Agent Designs</a:t>
            </a:r>
            <a:endParaRPr lang="en-US" dirty="0"/>
          </a:p>
        </p:txBody>
      </p:sp>
      <p:sp>
        <p:nvSpPr>
          <p:cNvPr id="3" name="Content Placeholder 2">
            <a:extLst>
              <a:ext uri="{FF2B5EF4-FFF2-40B4-BE49-F238E27FC236}">
                <a16:creationId xmlns:a16="http://schemas.microsoft.com/office/drawing/2014/main" id="{BE652BE7-937C-144D-BDAC-79DE614090FB}"/>
              </a:ext>
            </a:extLst>
          </p:cNvPr>
          <p:cNvSpPr>
            <a:spLocks noGrp="1"/>
          </p:cNvSpPr>
          <p:nvPr>
            <p:ph idx="1"/>
          </p:nvPr>
        </p:nvSpPr>
        <p:spPr>
          <a:xfrm>
            <a:off x="76200" y="1295400"/>
            <a:ext cx="9067800" cy="5176079"/>
          </a:xfrm>
        </p:spPr>
        <p:txBody>
          <a:bodyPr>
            <a:normAutofit lnSpcReduction="10000"/>
          </a:bodyPr>
          <a:lstStyle/>
          <a:p>
            <a:r>
              <a:rPr lang="en-US" b="1" dirty="0">
                <a:solidFill>
                  <a:srgbClr val="FFFF76"/>
                </a:solidFill>
                <a:latin typeface="Times" pitchFamily="2" charset="0"/>
              </a:rPr>
              <a:t>Utility-based agent </a:t>
            </a:r>
            <a:r>
              <a:rPr lang="en-US" dirty="0">
                <a:latin typeface="Times" pitchFamily="2" charset="0"/>
              </a:rPr>
              <a:t>learns a utility function on states and uses it to select actions that maximize the expected outcome utility: </a:t>
            </a:r>
            <a:r>
              <a:rPr lang="en-US" dirty="0">
                <a:solidFill>
                  <a:srgbClr val="FFFF00"/>
                </a:solidFill>
              </a:rPr>
              <a:t>Model-Base Learning</a:t>
            </a:r>
          </a:p>
          <a:p>
            <a:endParaRPr lang="en-US" dirty="0">
              <a:latin typeface="Times" pitchFamily="2" charset="0"/>
            </a:endParaRPr>
          </a:p>
          <a:p>
            <a:r>
              <a:rPr lang="en-US" b="1" dirty="0">
                <a:solidFill>
                  <a:srgbClr val="FFFF76"/>
                </a:solidFill>
                <a:latin typeface="Times" pitchFamily="2" charset="0"/>
              </a:rPr>
              <a:t>Q-learning</a:t>
            </a:r>
            <a:r>
              <a:rPr lang="en-US" b="1" dirty="0">
                <a:latin typeface="Times" pitchFamily="2" charset="0"/>
              </a:rPr>
              <a:t> </a:t>
            </a:r>
            <a:r>
              <a:rPr lang="en-US" dirty="0">
                <a:latin typeface="Times" pitchFamily="2" charset="0"/>
              </a:rPr>
              <a:t>agent learns an </a:t>
            </a:r>
            <a:r>
              <a:rPr lang="en-US" b="1" dirty="0">
                <a:solidFill>
                  <a:srgbClr val="FFFF76"/>
                </a:solidFill>
                <a:latin typeface="Times" pitchFamily="2" charset="0"/>
              </a:rPr>
              <a:t>action-utility function</a:t>
            </a:r>
            <a:r>
              <a:rPr lang="en-US" dirty="0">
                <a:latin typeface="Times" pitchFamily="2" charset="0"/>
              </a:rPr>
              <a:t>, or </a:t>
            </a:r>
            <a:r>
              <a:rPr lang="en-US" dirty="0">
                <a:solidFill>
                  <a:srgbClr val="FFFF76"/>
                </a:solidFill>
                <a:latin typeface="Times" pitchFamily="2" charset="0"/>
              </a:rPr>
              <a:t>Q-function</a:t>
            </a:r>
            <a:r>
              <a:rPr lang="en-US" dirty="0">
                <a:latin typeface="Times" pitchFamily="2" charset="0"/>
              </a:rPr>
              <a:t>, giving the expected utility of taking a given action in a given state: </a:t>
            </a:r>
            <a:r>
              <a:rPr lang="en-US" dirty="0">
                <a:solidFill>
                  <a:srgbClr val="FFFF00"/>
                </a:solidFill>
              </a:rPr>
              <a:t>Model-Free Learning</a:t>
            </a:r>
          </a:p>
          <a:p>
            <a:endParaRPr lang="en-US" dirty="0"/>
          </a:p>
          <a:p>
            <a:r>
              <a:rPr lang="en-US" b="1" dirty="0">
                <a:solidFill>
                  <a:srgbClr val="FFFF76"/>
                </a:solidFill>
                <a:latin typeface="Times" pitchFamily="2" charset="0"/>
              </a:rPr>
              <a:t>Reflex agent </a:t>
            </a:r>
            <a:r>
              <a:rPr lang="en-US" dirty="0">
                <a:latin typeface="Times" pitchFamily="2" charset="0"/>
              </a:rPr>
              <a:t>learns a policy that maps directly from states to actions.</a:t>
            </a:r>
            <a:endParaRPr lang="en-US" dirty="0"/>
          </a:p>
          <a:p>
            <a:endParaRPr lang="en-US" dirty="0"/>
          </a:p>
        </p:txBody>
      </p:sp>
    </p:spTree>
    <p:extLst>
      <p:ext uri="{BB962C8B-B14F-4D97-AF65-F5344CB8AC3E}">
        <p14:creationId xmlns:p14="http://schemas.microsoft.com/office/powerpoint/2010/main" val="1287521136"/>
      </p:ext>
    </p:extLst>
  </p:cSld>
  <p:clrMapOvr>
    <a:masterClrMapping/>
  </p:clrMapOvr>
</p:sld>
</file>

<file path=ppt/theme/theme1.xml><?xml version="1.0" encoding="utf-8"?>
<a:theme xmlns:a="http://schemas.openxmlformats.org/drawingml/2006/main" name="1_slidetemplate">
  <a:themeElements>
    <a:clrScheme name="Custom 4">
      <a:dk1>
        <a:sysClr val="windowText" lastClr="000000"/>
      </a:dk1>
      <a:lt1>
        <a:sysClr val="window" lastClr="FFFFFF"/>
      </a:lt1>
      <a:dk2>
        <a:srgbClr val="3C6846"/>
      </a:dk2>
      <a:lt2>
        <a:srgbClr val="E2DFCC"/>
      </a:lt2>
      <a:accent1>
        <a:srgbClr val="99CB38"/>
      </a:accent1>
      <a:accent2>
        <a:srgbClr val="154113"/>
      </a:accent2>
      <a:accent3>
        <a:srgbClr val="37A76F"/>
      </a:accent3>
      <a:accent4>
        <a:srgbClr val="44C1A3"/>
      </a:accent4>
      <a:accent5>
        <a:srgbClr val="4EB3CF"/>
      </a:accent5>
      <a:accent6>
        <a:srgbClr val="51C3F9"/>
      </a:accent6>
      <a:hlink>
        <a:srgbClr val="EE7B08"/>
      </a:hlink>
      <a:folHlink>
        <a:srgbClr val="977B2D"/>
      </a:folHlink>
    </a:clrScheme>
    <a:fontScheme name="slidetemplat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slidetemplate 1">
        <a:dk1>
          <a:srgbClr val="000000"/>
        </a:dk1>
        <a:lt1>
          <a:srgbClr val="EAEAEA"/>
        </a:lt1>
        <a:dk2>
          <a:srgbClr val="000066"/>
        </a:dk2>
        <a:lt2>
          <a:srgbClr val="FFFFFF"/>
        </a:lt2>
        <a:accent1>
          <a:srgbClr val="003399"/>
        </a:accent1>
        <a:accent2>
          <a:srgbClr val="99CCFF"/>
        </a:accent2>
        <a:accent3>
          <a:srgbClr val="AAAAB8"/>
        </a:accent3>
        <a:accent4>
          <a:srgbClr val="C8C8C8"/>
        </a:accent4>
        <a:accent5>
          <a:srgbClr val="AAADCA"/>
        </a:accent5>
        <a:accent6>
          <a:srgbClr val="8AB9E7"/>
        </a:accent6>
        <a:hlink>
          <a:srgbClr val="CC9900"/>
        </a:hlink>
        <a:folHlink>
          <a:srgbClr val="996600"/>
        </a:folHlink>
      </a:clrScheme>
      <a:clrMap bg1="dk2" tx1="lt1" bg2="dk1" tx2="lt2" accent1="accent1" accent2="accent2" accent3="accent3" accent4="accent4" accent5="accent5" accent6="accent6" hlink="hlink" folHlink="folHlink"/>
    </a:extraClrScheme>
    <a:extraClrScheme>
      <a:clrScheme name="slidetemplate 2">
        <a:dk1>
          <a:srgbClr val="666699"/>
        </a:dk1>
        <a:lt1>
          <a:srgbClr val="CCCCFF"/>
        </a:lt1>
        <a:dk2>
          <a:srgbClr val="000040"/>
        </a:dk2>
        <a:lt2>
          <a:srgbClr val="A4A4C2"/>
        </a:lt2>
        <a:accent1>
          <a:srgbClr val="003399"/>
        </a:accent1>
        <a:accent2>
          <a:srgbClr val="0099FF"/>
        </a:accent2>
        <a:accent3>
          <a:srgbClr val="E2E2FF"/>
        </a:accent3>
        <a:accent4>
          <a:srgbClr val="565682"/>
        </a:accent4>
        <a:accent5>
          <a:srgbClr val="AAADCA"/>
        </a:accent5>
        <a:accent6>
          <a:srgbClr val="008AE7"/>
        </a:accent6>
        <a:hlink>
          <a:srgbClr val="B68600"/>
        </a:hlink>
        <a:folHlink>
          <a:srgbClr val="8A5C00"/>
        </a:folHlink>
      </a:clrScheme>
      <a:clrMap bg1="lt1" tx1="dk1" bg2="lt2" tx2="dk2" accent1="accent1" accent2="accent2" accent3="accent3" accent4="accent4" accent5="accent5" accent6="accent6" hlink="hlink" folHlink="folHlink"/>
    </a:extraClrScheme>
    <a:extraClrScheme>
      <a:clrScheme name="slidetemplate 3">
        <a:dk1>
          <a:srgbClr val="000000"/>
        </a:dk1>
        <a:lt1>
          <a:srgbClr val="EAEAEA"/>
        </a:lt1>
        <a:dk2>
          <a:srgbClr val="000000"/>
        </a:dk2>
        <a:lt2>
          <a:srgbClr val="B2B2B2"/>
        </a:lt2>
        <a:accent1>
          <a:srgbClr val="777777"/>
        </a:accent1>
        <a:accent2>
          <a:srgbClr val="B2B2B2"/>
        </a:accent2>
        <a:accent3>
          <a:srgbClr val="F3F3F3"/>
        </a:accent3>
        <a:accent4>
          <a:srgbClr val="000000"/>
        </a:accent4>
        <a:accent5>
          <a:srgbClr val="BDBDBD"/>
        </a:accent5>
        <a:accent6>
          <a:srgbClr val="A1A1A1"/>
        </a:accent6>
        <a:hlink>
          <a:srgbClr val="808080"/>
        </a:hlink>
        <a:folHlink>
          <a:srgbClr val="5F5F5F"/>
        </a:folHlink>
      </a:clrScheme>
      <a:clrMap bg1="lt1" tx1="dk1" bg2="lt2" tx2="dk2" accent1="accent1" accent2="accent2" accent3="accent3" accent4="accent4" accent5="accent5" accent6="accent6" hlink="hlink" folHlink="folHlink"/>
    </a:extraClrScheme>
    <a:extraClrScheme>
      <a:clrScheme name="slidetemplate 4">
        <a:dk1>
          <a:srgbClr val="333333"/>
        </a:dk1>
        <a:lt1>
          <a:srgbClr val="FFFF66"/>
        </a:lt1>
        <a:dk2>
          <a:srgbClr val="000000"/>
        </a:dk2>
        <a:lt2>
          <a:srgbClr val="CC3300"/>
        </a:lt2>
        <a:accent1>
          <a:srgbClr val="5F5F5F"/>
        </a:accent1>
        <a:accent2>
          <a:srgbClr val="3399FF"/>
        </a:accent2>
        <a:accent3>
          <a:srgbClr val="AAAAAA"/>
        </a:accent3>
        <a:accent4>
          <a:srgbClr val="DADA56"/>
        </a:accent4>
        <a:accent5>
          <a:srgbClr val="B6B6B6"/>
        </a:accent5>
        <a:accent6>
          <a:srgbClr val="2D8AE7"/>
        </a:accent6>
        <a:hlink>
          <a:srgbClr val="008000"/>
        </a:hlink>
        <a:folHlink>
          <a:srgbClr val="CCECFF"/>
        </a:folHlink>
      </a:clrScheme>
      <a:clrMap bg1="dk2" tx1="lt1" bg2="dk1" tx2="lt2" accent1="accent1" accent2="accent2" accent3="accent3" accent4="accent4" accent5="accent5" accent6="accent6" hlink="hlink" folHlink="folHlink"/>
    </a:extraClrScheme>
    <a:extraClrScheme>
      <a:clrScheme name="slidetemplate 5">
        <a:dk1>
          <a:srgbClr val="003300"/>
        </a:dk1>
        <a:lt1>
          <a:srgbClr val="FFFFCC"/>
        </a:lt1>
        <a:dk2>
          <a:srgbClr val="006600"/>
        </a:dk2>
        <a:lt2>
          <a:srgbClr val="FFFF00"/>
        </a:lt2>
        <a:accent1>
          <a:srgbClr val="008000"/>
        </a:accent1>
        <a:accent2>
          <a:srgbClr val="3399FF"/>
        </a:accent2>
        <a:accent3>
          <a:srgbClr val="AAB8AA"/>
        </a:accent3>
        <a:accent4>
          <a:srgbClr val="DADAAE"/>
        </a:accent4>
        <a:accent5>
          <a:srgbClr val="AAC0AA"/>
        </a:accent5>
        <a:accent6>
          <a:srgbClr val="2D8AE7"/>
        </a:accent6>
        <a:hlink>
          <a:srgbClr val="6666FF"/>
        </a:hlink>
        <a:folHlink>
          <a:srgbClr val="CCEC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175412</TotalTime>
  <Words>957</Words>
  <Application>Microsoft Macintosh PowerPoint</Application>
  <PresentationFormat>On-screen Show (4:3)</PresentationFormat>
  <Paragraphs>125</Paragraphs>
  <Slides>27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ＭＳ Ｐゴシック</vt:lpstr>
      <vt:lpstr>Arial</vt:lpstr>
      <vt:lpstr>Cambria Math</vt:lpstr>
      <vt:lpstr>CMMI10</vt:lpstr>
      <vt:lpstr>CMMI8</vt:lpstr>
      <vt:lpstr>CMR10</vt:lpstr>
      <vt:lpstr>CMSY10</vt:lpstr>
      <vt:lpstr>CMSY8</vt:lpstr>
      <vt:lpstr>Times</vt:lpstr>
      <vt:lpstr>Times New Roman</vt:lpstr>
      <vt:lpstr>1_slidetemplate</vt:lpstr>
      <vt:lpstr>Introduction to Artificial Intelligence CSCE 4310 and 5210  Reinforcement Learning</vt:lpstr>
      <vt:lpstr>Reinforcement Learning</vt:lpstr>
      <vt:lpstr>Reinforcement Learning</vt:lpstr>
      <vt:lpstr>Reinforcement Learning</vt:lpstr>
      <vt:lpstr> Reinforcement Learning</vt:lpstr>
      <vt:lpstr>Reinforcement Learning</vt:lpstr>
      <vt:lpstr>Markov Decision Process</vt:lpstr>
      <vt:lpstr>Markov Decision Process</vt:lpstr>
      <vt:lpstr>Agent Designs</vt:lpstr>
      <vt:lpstr>PASSIVE REINFORCEMENT LEARNING</vt:lpstr>
      <vt:lpstr>Direct Utility Estimation</vt:lpstr>
      <vt:lpstr>Direct Utility Estimation</vt:lpstr>
      <vt:lpstr>Direct Utility Estimation</vt:lpstr>
      <vt:lpstr>Adaptive dynamic programming</vt:lpstr>
      <vt:lpstr>Adaptive dynamic programming</vt:lpstr>
      <vt:lpstr>ACTIVE REINFORCEMENT LEARNING</vt:lpstr>
      <vt:lpstr>Q-Learning</vt:lpstr>
      <vt:lpstr>Q-Learning</vt:lpstr>
      <vt:lpstr>Deep Q-Learning</vt:lpstr>
      <vt:lpstr>Deep Q-Learning</vt:lpstr>
      <vt:lpstr>Deep Reinforcement Learning</vt:lpstr>
      <vt:lpstr>Applications</vt:lpstr>
      <vt:lpstr>Questions</vt:lpstr>
      <vt:lpstr>My Research Project</vt:lpstr>
      <vt:lpstr>Deep Transferring Reinforcement Learning</vt:lpstr>
      <vt:lpstr>My Research</vt:lpstr>
      <vt:lpstr>Questions</vt:lpstr>
    </vt:vector>
  </TitlesOfParts>
  <Company>OMC</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byawn</dc:creator>
  <cp:lastModifiedBy>Mihaila, George</cp:lastModifiedBy>
  <cp:revision>1095</cp:revision>
  <cp:lastPrinted>2018-04-12T14:16:52Z</cp:lastPrinted>
  <dcterms:created xsi:type="dcterms:W3CDTF">2014-07-12T16:21:08Z</dcterms:created>
  <dcterms:modified xsi:type="dcterms:W3CDTF">2018-04-12T16:36:04Z</dcterms:modified>
</cp:coreProperties>
</file>